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35"/>
  </p:notesMasterIdLst>
  <p:sldIdLst>
    <p:sldId id="279" r:id="rId2"/>
    <p:sldId id="305" r:id="rId3"/>
    <p:sldId id="306" r:id="rId4"/>
    <p:sldId id="308" r:id="rId5"/>
    <p:sldId id="309" r:id="rId6"/>
    <p:sldId id="319" r:id="rId7"/>
    <p:sldId id="281" r:id="rId8"/>
    <p:sldId id="283" r:id="rId9"/>
    <p:sldId id="285" r:id="rId10"/>
    <p:sldId id="287" r:id="rId11"/>
    <p:sldId id="289" r:id="rId12"/>
    <p:sldId id="291" r:id="rId13"/>
    <p:sldId id="292" r:id="rId14"/>
    <p:sldId id="295" r:id="rId15"/>
    <p:sldId id="296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7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278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656" userDrawn="1">
          <p15:clr>
            <a:srgbClr val="A4A3A4"/>
          </p15:clr>
        </p15:guide>
        <p15:guide id="4" orient="horz" pos="6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648" y="32"/>
      </p:cViewPr>
      <p:guideLst>
        <p:guide orient="horz" pos="2160"/>
        <p:guide pos="3840"/>
        <p:guide orient="horz" pos="3656"/>
        <p:guide orient="horz" pos="69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4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99CD5-D962-4CE6-B084-B7B9F527C809}" type="datetimeFigureOut">
              <a:rPr lang="en-US" smtClean="0"/>
              <a:t>8/26/2019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B2DFA-04F6-4713-86A1-47E953577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15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14924" y="1567537"/>
            <a:ext cx="11085097" cy="2387600"/>
          </a:xfrm>
        </p:spPr>
        <p:txBody>
          <a:bodyPr anchor="t"/>
          <a:lstStyle>
            <a:lvl1pPr algn="l">
              <a:defRPr sz="5400" cap="none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6958" y="2610852"/>
            <a:ext cx="9144000" cy="1311440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55" y="2852381"/>
            <a:ext cx="3159457" cy="3159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223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defRPr sz="4000"/>
            </a:lvl1pPr>
            <a:lvl2pPr marL="914400" indent="-457200">
              <a:defRPr sz="3600"/>
            </a:lvl2pPr>
            <a:lvl3pPr marL="1371600" indent="-457200">
              <a:defRPr sz="3200"/>
            </a:lvl3pPr>
            <a:lvl4pPr marL="1828800" indent="-457200">
              <a:defRPr sz="2800"/>
            </a:lvl4pPr>
            <a:lvl5pPr marL="2286000" indent="-457200">
              <a:defRPr sz="2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568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866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6" y="228600"/>
            <a:ext cx="12188824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803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517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7888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DMC"/>
          <p:cNvPicPr>
            <a:picLocks noChangeAspect="1" noChangeArrowheads="1"/>
          </p:cNvPicPr>
          <p:nvPr userDrawn="1"/>
        </p:nvPicPr>
        <p:blipFill rotWithShape="1"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9" t="35463" r="17987" b="39428"/>
          <a:stretch/>
        </p:blipFill>
        <p:spPr bwMode="auto">
          <a:xfrm>
            <a:off x="3072064" y="2434392"/>
            <a:ext cx="6083968" cy="176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74807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9534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152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84D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28600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3185" y="4921097"/>
            <a:ext cx="2373575" cy="2373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13437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5400" kern="1200" cap="none" baseline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9250" indent="-34925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14400" indent="-4572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4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371600" indent="-4572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828800" indent="-4572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286000" indent="-4572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4924" y="381000"/>
            <a:ext cx="11085097" cy="6095999"/>
          </a:xfrm>
        </p:spPr>
        <p:txBody>
          <a:bodyPr/>
          <a:lstStyle/>
          <a:p>
            <a:r>
              <a:rPr lang="en-US" dirty="0" err="1" smtClean="0"/>
              <a:t>Neurointerventional</a:t>
            </a:r>
            <a:r>
              <a:rPr lang="en-US" dirty="0" smtClean="0"/>
              <a:t> Treatment of Acute Stroke at Cleveland Clinic Florida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Mansour </a:t>
            </a:r>
            <a:r>
              <a:rPr lang="en-US" dirty="0" err="1" smtClean="0"/>
              <a:t>Afshani</a:t>
            </a:r>
            <a:r>
              <a:rPr lang="en-US" dirty="0" smtClean="0"/>
              <a:t>, M.D.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4648200"/>
            <a:ext cx="2493055" cy="390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7758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156" y="549275"/>
            <a:ext cx="5627688" cy="5627688"/>
          </a:xfrm>
        </p:spPr>
      </p:pic>
    </p:spTree>
    <p:extLst>
      <p:ext uri="{BB962C8B-B14F-4D97-AF65-F5344CB8AC3E}">
        <p14:creationId xmlns:p14="http://schemas.microsoft.com/office/powerpoint/2010/main" val="823677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5" b="2748"/>
          <a:stretch/>
        </p:blipFill>
        <p:spPr>
          <a:xfrm>
            <a:off x="3245643" y="609599"/>
            <a:ext cx="5700713" cy="5410201"/>
          </a:xfrm>
        </p:spPr>
      </p:pic>
    </p:spTree>
    <p:extLst>
      <p:ext uri="{BB962C8B-B14F-4D97-AF65-F5344CB8AC3E}">
        <p14:creationId xmlns:p14="http://schemas.microsoft.com/office/powerpoint/2010/main" val="3563298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962" r="1182" b="1402"/>
          <a:stretch/>
        </p:blipFill>
        <p:spPr>
          <a:xfrm>
            <a:off x="3276600" y="457201"/>
            <a:ext cx="5638800" cy="5638800"/>
          </a:xfrm>
        </p:spPr>
      </p:pic>
    </p:spTree>
    <p:extLst>
      <p:ext uri="{BB962C8B-B14F-4D97-AF65-F5344CB8AC3E}">
        <p14:creationId xmlns:p14="http://schemas.microsoft.com/office/powerpoint/2010/main" val="1689431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7" t="4010" r="4479" b="3759"/>
          <a:stretch/>
        </p:blipFill>
        <p:spPr>
          <a:xfrm>
            <a:off x="3505200" y="838201"/>
            <a:ext cx="4648200" cy="5257799"/>
          </a:xfrm>
        </p:spPr>
      </p:pic>
    </p:spTree>
    <p:extLst>
      <p:ext uri="{BB962C8B-B14F-4D97-AF65-F5344CB8AC3E}">
        <p14:creationId xmlns:p14="http://schemas.microsoft.com/office/powerpoint/2010/main" val="26806267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8" t="4156" r="3450" b="4073"/>
          <a:stretch/>
        </p:blipFill>
        <p:spPr>
          <a:xfrm>
            <a:off x="3429000" y="685800"/>
            <a:ext cx="5334000" cy="5257800"/>
          </a:xfrm>
        </p:spPr>
      </p:pic>
    </p:spTree>
    <p:extLst>
      <p:ext uri="{BB962C8B-B14F-4D97-AF65-F5344CB8AC3E}">
        <p14:creationId xmlns:p14="http://schemas.microsoft.com/office/powerpoint/2010/main" val="11587063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990600"/>
            <a:ext cx="7543800" cy="4648200"/>
          </a:xfrm>
        </p:spPr>
        <p:txBody>
          <a:bodyPr/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/>
              <a:t>55-year-old male with past medical history remarkable for </a:t>
            </a:r>
            <a:r>
              <a:rPr lang="en-US" b="1" i="1" dirty="0"/>
              <a:t>hypertension </a:t>
            </a:r>
            <a:r>
              <a:rPr lang="en-US" dirty="0"/>
              <a:t>who was brought in after being found unresponsive at home</a:t>
            </a:r>
            <a:r>
              <a:rPr lang="en-US" dirty="0" smtClean="0"/>
              <a:t>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 smtClean="0"/>
              <a:t>LKW: 5 hours prior to admission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 smtClean="0"/>
              <a:t>No </a:t>
            </a:r>
            <a:r>
              <a:rPr lang="en-US" dirty="0" err="1" smtClean="0"/>
              <a:t>tPA</a:t>
            </a:r>
            <a:r>
              <a:rPr lang="en-US" dirty="0" smtClean="0"/>
              <a:t> was given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 smtClean="0"/>
              <a:t>Intubated in 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6650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218" y="533400"/>
            <a:ext cx="5643563" cy="5643563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506" y="307975"/>
            <a:ext cx="5868988" cy="586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226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812" y="636588"/>
            <a:ext cx="5540375" cy="5540375"/>
          </a:xfrm>
        </p:spPr>
      </p:pic>
    </p:spTree>
    <p:extLst>
      <p:ext uri="{BB962C8B-B14F-4D97-AF65-F5344CB8AC3E}">
        <p14:creationId xmlns:p14="http://schemas.microsoft.com/office/powerpoint/2010/main" val="39701661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" y="576885"/>
            <a:ext cx="5561461" cy="572928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835" y="576885"/>
            <a:ext cx="5759209" cy="572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2475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756" y="685799"/>
            <a:ext cx="5237921" cy="558061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792" y="685799"/>
            <a:ext cx="5325165" cy="5580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594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9169"/>
            <a:ext cx="12192000" cy="5744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1497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2" t="4164" r="3093" b="4250"/>
          <a:stretch/>
        </p:blipFill>
        <p:spPr>
          <a:xfrm>
            <a:off x="3581400" y="914401"/>
            <a:ext cx="5105400" cy="5029200"/>
          </a:xfrm>
        </p:spPr>
      </p:pic>
    </p:spTree>
    <p:extLst>
      <p:ext uri="{BB962C8B-B14F-4D97-AF65-F5344CB8AC3E}">
        <p14:creationId xmlns:p14="http://schemas.microsoft.com/office/powerpoint/2010/main" val="22351254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" t="485" r="1294" b="791"/>
          <a:stretch/>
        </p:blipFill>
        <p:spPr>
          <a:xfrm>
            <a:off x="1371600" y="1295401"/>
            <a:ext cx="4267200" cy="47244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2" t="3670" r="4169" b="3977"/>
          <a:stretch/>
        </p:blipFill>
        <p:spPr>
          <a:xfrm>
            <a:off x="6400800" y="1295401"/>
            <a:ext cx="41910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1461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877" y="1307591"/>
            <a:ext cx="4029107" cy="422014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808" y="1307591"/>
            <a:ext cx="4031488" cy="4220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3720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80" b="13580"/>
          <a:stretch/>
        </p:blipFill>
        <p:spPr>
          <a:xfrm>
            <a:off x="3809999" y="990600"/>
            <a:ext cx="4140843" cy="4800600"/>
          </a:xfrm>
        </p:spPr>
      </p:pic>
    </p:spTree>
    <p:extLst>
      <p:ext uri="{BB962C8B-B14F-4D97-AF65-F5344CB8AC3E}">
        <p14:creationId xmlns:p14="http://schemas.microsoft.com/office/powerpoint/2010/main" val="4024228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57200"/>
            <a:ext cx="10515600" cy="5719763"/>
          </a:xfrm>
        </p:spPr>
        <p:txBody>
          <a:bodyPr/>
          <a:lstStyle/>
          <a:p>
            <a:r>
              <a:rPr lang="en-US" dirty="0" smtClean="0"/>
              <a:t>65 y/o female 4 days post CABG, developed left sided weakness and became unresponsive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1607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118" y="457200"/>
            <a:ext cx="5719763" cy="5719763"/>
          </a:xfrm>
        </p:spPr>
      </p:pic>
    </p:spTree>
    <p:extLst>
      <p:ext uri="{BB962C8B-B14F-4D97-AF65-F5344CB8AC3E}">
        <p14:creationId xmlns:p14="http://schemas.microsoft.com/office/powerpoint/2010/main" val="33172073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318" y="609600"/>
            <a:ext cx="5567363" cy="5567363"/>
          </a:xfrm>
        </p:spPr>
      </p:pic>
    </p:spTree>
    <p:extLst>
      <p:ext uri="{BB962C8B-B14F-4D97-AF65-F5344CB8AC3E}">
        <p14:creationId xmlns:p14="http://schemas.microsoft.com/office/powerpoint/2010/main" val="24792451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914400"/>
            <a:ext cx="4419600" cy="450056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990600"/>
            <a:ext cx="4597400" cy="450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0285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318" y="609600"/>
            <a:ext cx="5567363" cy="5567363"/>
          </a:xfrm>
        </p:spPr>
      </p:pic>
    </p:spTree>
    <p:extLst>
      <p:ext uri="{BB962C8B-B14F-4D97-AF65-F5344CB8AC3E}">
        <p14:creationId xmlns:p14="http://schemas.microsoft.com/office/powerpoint/2010/main" val="272890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318" y="609600"/>
            <a:ext cx="5567363" cy="5567363"/>
          </a:xfrm>
        </p:spPr>
      </p:pic>
    </p:spTree>
    <p:extLst>
      <p:ext uri="{BB962C8B-B14F-4D97-AF65-F5344CB8AC3E}">
        <p14:creationId xmlns:p14="http://schemas.microsoft.com/office/powerpoint/2010/main" val="307037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228601"/>
            <a:ext cx="4491038" cy="11398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en-US" sz="4000" dirty="0"/>
              <a:t>Referral Area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76200" y="2000251"/>
            <a:ext cx="5334000" cy="41560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Patients primarily come from South Florida</a:t>
            </a:r>
          </a:p>
          <a:p>
            <a:pPr>
              <a:defRPr/>
            </a:pPr>
            <a:r>
              <a:rPr lang="en-US" dirty="0" smtClean="0"/>
              <a:t>Also draw from the Caribbean and Latin America</a:t>
            </a:r>
            <a:endParaRPr lang="en-US" dirty="0"/>
          </a:p>
        </p:txBody>
      </p:sp>
      <p:pic>
        <p:nvPicPr>
          <p:cNvPr id="13316" name="Picture 5" descr="map of Southern Flori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57200"/>
            <a:ext cx="5029200" cy="618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Oval 6"/>
          <p:cNvSpPr>
            <a:spLocks noChangeArrowheads="1"/>
          </p:cNvSpPr>
          <p:nvPr/>
        </p:nvSpPr>
        <p:spPr bwMode="auto">
          <a:xfrm>
            <a:off x="6934200" y="1677988"/>
            <a:ext cx="3581400" cy="48006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30000"/>
              <a:buChar char="•"/>
              <a:defRPr sz="3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145000"/>
              <a:buFont typeface="Arial" panose="020B0604020202020204" pitchFamily="34" charset="0"/>
              <a:buChar char="-"/>
              <a:defRPr sz="3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30000"/>
              <a:buChar char="•"/>
              <a:defRPr sz="3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130000"/>
              <a:buChar char="•"/>
              <a:defRPr sz="3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30000"/>
              <a:buChar char="•"/>
              <a:defRPr sz="3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30000"/>
              <a:buChar char="•"/>
              <a:defRPr sz="3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30000"/>
              <a:buChar char="•"/>
              <a:defRPr sz="3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30000"/>
              <a:buChar char="•"/>
              <a:defRPr sz="3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30000"/>
              <a:buChar char="•"/>
              <a:defRPr sz="3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4" name="5-Point Star 3"/>
          <p:cNvSpPr/>
          <p:nvPr/>
        </p:nvSpPr>
        <p:spPr bwMode="auto">
          <a:xfrm>
            <a:off x="9296400" y="4090988"/>
            <a:ext cx="228600" cy="152400"/>
          </a:xfrm>
          <a:prstGeom prst="star5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Arial" pitchFamily="-109" charset="0"/>
              <a:cs typeface="Arial" pitchFamily="-10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66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218" y="533400"/>
            <a:ext cx="5643563" cy="5643563"/>
          </a:xfrm>
        </p:spPr>
      </p:pic>
    </p:spTree>
    <p:extLst>
      <p:ext uri="{BB962C8B-B14F-4D97-AF65-F5344CB8AC3E}">
        <p14:creationId xmlns:p14="http://schemas.microsoft.com/office/powerpoint/2010/main" val="14986525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31" r="164" b="33382"/>
          <a:stretch/>
        </p:blipFill>
        <p:spPr>
          <a:xfrm>
            <a:off x="3581400" y="1554163"/>
            <a:ext cx="4648200" cy="4313237"/>
          </a:xfrm>
        </p:spPr>
      </p:pic>
    </p:spTree>
    <p:extLst>
      <p:ext uri="{BB962C8B-B14F-4D97-AF65-F5344CB8AC3E}">
        <p14:creationId xmlns:p14="http://schemas.microsoft.com/office/powerpoint/2010/main" val="29578194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418" y="685800"/>
            <a:ext cx="5491163" cy="5491163"/>
          </a:xfrm>
        </p:spPr>
      </p:pic>
    </p:spTree>
    <p:extLst>
      <p:ext uri="{BB962C8B-B14F-4D97-AF65-F5344CB8AC3E}">
        <p14:creationId xmlns:p14="http://schemas.microsoft.com/office/powerpoint/2010/main" val="35748601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4698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228600"/>
            <a:ext cx="12192000" cy="6324600"/>
          </a:xfrm>
        </p:spPr>
        <p:txBody>
          <a:bodyPr/>
          <a:lstStyle/>
          <a:p>
            <a:pPr algn="l"/>
            <a:r>
              <a:rPr lang="en-US" sz="2800" dirty="0" smtClean="0"/>
              <a:t>Internal paging system(ER ,Neurology resident, Neurology attending, CT scan, MRI, NIR tech, anesthesia, interventional neuroradiology, nursing supervisor,…)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96225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6042" y="0"/>
            <a:ext cx="12192000" cy="6781800"/>
          </a:xfrm>
        </p:spPr>
        <p:txBody>
          <a:bodyPr/>
          <a:lstStyle/>
          <a:p>
            <a:pPr algn="l"/>
            <a:r>
              <a:rPr lang="en-US" sz="3600" dirty="0" smtClean="0"/>
              <a:t>Our average </a:t>
            </a:r>
            <a:r>
              <a:rPr lang="en-US" sz="3600" dirty="0" err="1" smtClean="0"/>
              <a:t>tPA</a:t>
            </a:r>
            <a:r>
              <a:rPr lang="en-US" sz="3600" dirty="0" smtClean="0"/>
              <a:t> time is:35 minutes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65827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12192000" cy="6096000"/>
          </a:xfrm>
        </p:spPr>
        <p:txBody>
          <a:bodyPr/>
          <a:lstStyle/>
          <a:p>
            <a:pPr algn="l"/>
            <a:r>
              <a:rPr lang="en-US" sz="3600" dirty="0" smtClean="0"/>
              <a:t>Door to Groin puncture:57 minutes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88937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30352"/>
            <a:ext cx="10515600" cy="5646611"/>
          </a:xfrm>
        </p:spPr>
        <p:txBody>
          <a:bodyPr>
            <a:normAutofit fontScale="62500" lnSpcReduction="20000"/>
          </a:bodyPr>
          <a:lstStyle/>
          <a:p>
            <a:endParaRPr lang="en-US" dirty="0" smtClean="0"/>
          </a:p>
          <a:p>
            <a:pPr marL="0" indent="0">
              <a:buNone/>
            </a:pPr>
            <a:r>
              <a:rPr lang="en-US" sz="4500" b="1" dirty="0" smtClean="0"/>
              <a:t>Mechanical </a:t>
            </a:r>
            <a:r>
              <a:rPr lang="en-US" sz="4500" b="1" dirty="0" err="1" smtClean="0"/>
              <a:t>Thrombectomy</a:t>
            </a:r>
            <a:r>
              <a:rPr lang="en-US" sz="4500" b="1" dirty="0" smtClean="0"/>
              <a:t> Trials</a:t>
            </a:r>
            <a:endParaRPr lang="en-US" sz="4500" b="1" dirty="0"/>
          </a:p>
          <a:p>
            <a:r>
              <a:rPr lang="en-US" dirty="0" smtClean="0">
                <a:solidFill>
                  <a:srgbClr val="FF0000"/>
                </a:solidFill>
              </a:rPr>
              <a:t>MR </a:t>
            </a:r>
            <a:r>
              <a:rPr lang="en-US" dirty="0">
                <a:solidFill>
                  <a:srgbClr val="FF0000"/>
                </a:solidFill>
              </a:rPr>
              <a:t>CLEAN </a:t>
            </a:r>
            <a:r>
              <a:rPr lang="en-US" dirty="0" smtClean="0"/>
              <a:t>(Multicenter </a:t>
            </a:r>
            <a:r>
              <a:rPr lang="en-US" dirty="0"/>
              <a:t>randomized clinical trial of endovascular treatment for acute ischemic stroke in the </a:t>
            </a:r>
            <a:r>
              <a:rPr lang="en-US" dirty="0" smtClean="0"/>
              <a:t>Netherlands)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ESCAPE</a:t>
            </a:r>
            <a:r>
              <a:rPr lang="en-US" dirty="0" smtClean="0"/>
              <a:t> (Endovascular </a:t>
            </a:r>
            <a:r>
              <a:rPr lang="en-US" dirty="0"/>
              <a:t>Treatment for Small Core and Proximal Occlusion Ischemic </a:t>
            </a:r>
            <a:r>
              <a:rPr lang="en-US" dirty="0" smtClean="0"/>
              <a:t>Stroke)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SWIFT PRIME </a:t>
            </a:r>
            <a:r>
              <a:rPr lang="en-US" dirty="0" smtClean="0"/>
              <a:t>(Solitaire</a:t>
            </a:r>
            <a:r>
              <a:rPr lang="en-US" dirty="0"/>
              <a:t>™ With the Intention For </a:t>
            </a:r>
            <a:r>
              <a:rPr lang="en-US" dirty="0" err="1"/>
              <a:t>Thrombectomy</a:t>
            </a:r>
            <a:r>
              <a:rPr lang="en-US" dirty="0"/>
              <a:t> as </a:t>
            </a:r>
            <a:r>
              <a:rPr lang="en-US" dirty="0" err="1"/>
              <a:t>PRIMary</a:t>
            </a:r>
            <a:r>
              <a:rPr lang="en-US" dirty="0"/>
              <a:t> Endovascular </a:t>
            </a:r>
            <a:r>
              <a:rPr lang="en-US" dirty="0" smtClean="0"/>
              <a:t>Treatment)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EXTEND-IA  </a:t>
            </a:r>
            <a:r>
              <a:rPr lang="en-US" dirty="0" smtClean="0"/>
              <a:t>(Extending </a:t>
            </a:r>
            <a:r>
              <a:rPr lang="en-US" dirty="0"/>
              <a:t>the Time for Thrombolysis in Emergency Neurological Deficits — Intra-Arterial </a:t>
            </a:r>
            <a:r>
              <a:rPr lang="en-US" dirty="0" smtClean="0"/>
              <a:t>)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REVASCAT   </a:t>
            </a:r>
            <a:r>
              <a:rPr lang="en-US" dirty="0" smtClean="0"/>
              <a:t>(Endovascular </a:t>
            </a:r>
            <a:r>
              <a:rPr lang="en-US" dirty="0"/>
              <a:t>Revascularization With Solitaire Device Versus Best Medical Therapy in Anterior Circulation Stroke Within 8 </a:t>
            </a:r>
            <a:r>
              <a:rPr lang="en-US" dirty="0" smtClean="0"/>
              <a:t>Hours) 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48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49224"/>
            <a:ext cx="10515600" cy="6132576"/>
          </a:xfrm>
        </p:spPr>
        <p:txBody>
          <a:bodyPr/>
          <a:lstStyle/>
          <a:p>
            <a:r>
              <a:rPr lang="en-US" sz="2400" b="1" dirty="0" smtClean="0"/>
              <a:t>Mechanical </a:t>
            </a:r>
            <a:r>
              <a:rPr lang="en-US" sz="2400" b="1" dirty="0" err="1" smtClean="0"/>
              <a:t>thrombectomy</a:t>
            </a:r>
            <a:r>
              <a:rPr lang="en-US" sz="2400" b="1" dirty="0" smtClean="0"/>
              <a:t> Trial:</a:t>
            </a:r>
          </a:p>
          <a:p>
            <a:endParaRPr lang="en-US" sz="2400" dirty="0"/>
          </a:p>
          <a:p>
            <a:r>
              <a:rPr lang="en-US" sz="2400" b="1" dirty="0" smtClean="0">
                <a:solidFill>
                  <a:srgbClr val="FF0000"/>
                </a:solidFill>
              </a:rPr>
              <a:t>DAWN Trial  </a:t>
            </a:r>
            <a:r>
              <a:rPr lang="en-US" sz="2400" dirty="0" smtClean="0"/>
              <a:t>(DWI </a:t>
            </a:r>
            <a:r>
              <a:rPr lang="en-US" sz="2400" dirty="0"/>
              <a:t>or CTP Assessment With Clinical</a:t>
            </a:r>
          </a:p>
          <a:p>
            <a:pPr marL="0" indent="0">
              <a:buNone/>
            </a:pPr>
            <a:r>
              <a:rPr lang="en-US" sz="2400" dirty="0" smtClean="0"/>
              <a:t>                          Mismatch </a:t>
            </a:r>
            <a:r>
              <a:rPr lang="en-US" sz="2400" dirty="0"/>
              <a:t>in the Triage of Wake Up and Late </a:t>
            </a:r>
            <a:r>
              <a:rPr lang="en-US" sz="2400" dirty="0" smtClean="0"/>
              <a:t>Presenting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                  Strokes</a:t>
            </a:r>
            <a:r>
              <a:rPr lang="en-US" sz="2400" dirty="0"/>
              <a:t> </a:t>
            </a:r>
            <a:r>
              <a:rPr lang="en-US" sz="2400" dirty="0" smtClean="0"/>
              <a:t>Undergoing </a:t>
            </a:r>
            <a:r>
              <a:rPr lang="en-US" sz="2400" dirty="0" err="1"/>
              <a:t>Neurointervention</a:t>
            </a:r>
            <a:r>
              <a:rPr lang="en-US" sz="2400" dirty="0"/>
              <a:t> With </a:t>
            </a:r>
            <a:r>
              <a:rPr lang="en-US" sz="2400" dirty="0" err="1" smtClean="0"/>
              <a:t>Trevo</a:t>
            </a:r>
            <a:r>
              <a:rPr lang="en-US" sz="2400" dirty="0" smtClean="0"/>
              <a:t>)</a:t>
            </a:r>
          </a:p>
          <a:p>
            <a:endParaRPr lang="en-US" sz="2400" dirty="0"/>
          </a:p>
          <a:p>
            <a:r>
              <a:rPr lang="en-US" sz="2400" b="1" dirty="0" smtClean="0">
                <a:solidFill>
                  <a:srgbClr val="FF0000"/>
                </a:solidFill>
              </a:rPr>
              <a:t>DEFUSE 3 Trial  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463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990600"/>
            <a:ext cx="7543800" cy="5334000"/>
          </a:xfrm>
        </p:spPr>
        <p:txBody>
          <a:bodyPr>
            <a:normAutofit fontScale="70000" lnSpcReduction="20000"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 smtClean="0"/>
              <a:t>73 y/o</a:t>
            </a:r>
            <a:r>
              <a:rPr lang="en-US" dirty="0"/>
              <a:t> woman with PMH significant for arthritis and seizures who presented with the complaints of </a:t>
            </a:r>
            <a:r>
              <a:rPr lang="en-US" b="1" dirty="0"/>
              <a:t>nausea, vomiting and inability to speak.</a:t>
            </a:r>
            <a:r>
              <a:rPr lang="en-US" dirty="0"/>
              <a:t> </a:t>
            </a:r>
            <a:endParaRPr lang="en-US" dirty="0" smtClean="0"/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 smtClean="0"/>
              <a:t>LKW </a:t>
            </a:r>
            <a:r>
              <a:rPr lang="en-US" dirty="0"/>
              <a:t>at 7:15 </a:t>
            </a:r>
            <a:r>
              <a:rPr lang="en-US" dirty="0" smtClean="0"/>
              <a:t>AM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 smtClean="0"/>
              <a:t>Blood pressure:170/86 </a:t>
            </a:r>
            <a:r>
              <a:rPr lang="en-US" dirty="0"/>
              <a:t>mmHg. </a:t>
            </a:r>
            <a:endParaRPr lang="en-US" dirty="0" smtClean="0"/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 smtClean="0"/>
              <a:t>Blood </a:t>
            </a:r>
            <a:r>
              <a:rPr lang="en-US" dirty="0"/>
              <a:t>glucose 140. </a:t>
            </a:r>
            <a:endParaRPr lang="en-US" dirty="0" smtClean="0"/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 smtClean="0"/>
              <a:t>Patient </a:t>
            </a:r>
            <a:r>
              <a:rPr lang="en-US" dirty="0"/>
              <a:t>had an NIH stroke scale of 3 for </a:t>
            </a:r>
            <a:r>
              <a:rPr lang="en-US" b="1" dirty="0"/>
              <a:t>expressive aphasia and slurred speech</a:t>
            </a:r>
            <a:r>
              <a:rPr lang="en-US" dirty="0"/>
              <a:t>. </a:t>
            </a:r>
            <a:endParaRPr lang="en-US" dirty="0" smtClean="0"/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 smtClean="0"/>
              <a:t>CT </a:t>
            </a:r>
            <a:r>
              <a:rPr lang="en-US" dirty="0"/>
              <a:t>brain </a:t>
            </a:r>
            <a:r>
              <a:rPr lang="en-US" dirty="0" smtClean="0"/>
              <a:t>without </a:t>
            </a:r>
            <a:r>
              <a:rPr lang="en-US" dirty="0"/>
              <a:t>contrast didn't show any acute </a:t>
            </a:r>
            <a:r>
              <a:rPr lang="en-US" dirty="0" smtClean="0"/>
              <a:t>intracranial pathology.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 smtClean="0"/>
              <a:t>Patient </a:t>
            </a:r>
            <a:r>
              <a:rPr lang="en-US" dirty="0"/>
              <a:t>was within extended </a:t>
            </a:r>
            <a:r>
              <a:rPr lang="en-US" dirty="0" err="1"/>
              <a:t>tPA</a:t>
            </a:r>
            <a:r>
              <a:rPr lang="en-US" dirty="0"/>
              <a:t> window with last known well 3 hours and 20 minutes ago</a:t>
            </a:r>
            <a:r>
              <a:rPr lang="en-US" dirty="0" smtClean="0"/>
              <a:t>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 err="1" smtClean="0"/>
              <a:t>tPA</a:t>
            </a:r>
            <a:r>
              <a:rPr lang="en-US" dirty="0" smtClean="0"/>
              <a:t> was given.</a:t>
            </a:r>
          </a:p>
          <a:p>
            <a:pPr algn="l"/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6859041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877BC"/>
      </a:accent1>
      <a:accent2>
        <a:srgbClr val="7AD0E7"/>
      </a:accent2>
      <a:accent3>
        <a:srgbClr val="F79647"/>
      </a:accent3>
      <a:accent4>
        <a:srgbClr val="F8C946"/>
      </a:accent4>
      <a:accent5>
        <a:srgbClr val="DBDBDB"/>
      </a:accent5>
      <a:accent6>
        <a:srgbClr val="1EC85A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808</TotalTime>
  <Words>229</Words>
  <Application>Microsoft Office PowerPoint</Application>
  <PresentationFormat>Widescreen</PresentationFormat>
  <Paragraphs>38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Calibri</vt:lpstr>
      <vt:lpstr>1_Office Theme</vt:lpstr>
      <vt:lpstr>Neurointerventional Treatment of Acute Stroke at Cleveland Clinic Florida  Mansour Afshani, M.D.  </vt:lpstr>
      <vt:lpstr>PowerPoint Presentation</vt:lpstr>
      <vt:lpstr>Referral Area</vt:lpstr>
      <vt:lpstr>Internal paging system(ER ,Neurology resident, Neurology attending, CT scan, MRI, NIR tech, anesthesia, interventional neuroradiology, nursing supervisor,…)</vt:lpstr>
      <vt:lpstr>Our average tPA time is:35 minutes</vt:lpstr>
      <vt:lpstr>Door to Groin puncture:57 minutes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Cleveland Clinic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Bar Graph</dc:title>
  <dc:creator>Zwischenberger, Andrea</dc:creator>
  <cp:lastModifiedBy>Afshani, M.D., Mansour</cp:lastModifiedBy>
  <cp:revision>57</cp:revision>
  <dcterms:created xsi:type="dcterms:W3CDTF">2014-11-21T19:31:52Z</dcterms:created>
  <dcterms:modified xsi:type="dcterms:W3CDTF">2019-08-26T21:11:58Z</dcterms:modified>
</cp:coreProperties>
</file>