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7" r:id="rId1"/>
  </p:sldMasterIdLst>
  <p:notesMasterIdLst>
    <p:notesMasterId r:id="rId39"/>
  </p:notesMasterIdLst>
  <p:sldIdLst>
    <p:sldId id="256" r:id="rId2"/>
    <p:sldId id="258" r:id="rId3"/>
    <p:sldId id="257" r:id="rId4"/>
    <p:sldId id="269" r:id="rId5"/>
    <p:sldId id="316" r:id="rId6"/>
    <p:sldId id="315" r:id="rId7"/>
    <p:sldId id="268" r:id="rId8"/>
    <p:sldId id="260" r:id="rId9"/>
    <p:sldId id="272" r:id="rId10"/>
    <p:sldId id="274" r:id="rId11"/>
    <p:sldId id="263" r:id="rId12"/>
    <p:sldId id="277" r:id="rId13"/>
    <p:sldId id="275" r:id="rId14"/>
    <p:sldId id="276" r:id="rId15"/>
    <p:sldId id="264" r:id="rId16"/>
    <p:sldId id="302" r:id="rId17"/>
    <p:sldId id="303" r:id="rId18"/>
    <p:sldId id="304" r:id="rId19"/>
    <p:sldId id="281" r:id="rId20"/>
    <p:sldId id="313" r:id="rId21"/>
    <p:sldId id="280" r:id="rId22"/>
    <p:sldId id="283" r:id="rId23"/>
    <p:sldId id="279" r:id="rId24"/>
    <p:sldId id="305" r:id="rId25"/>
    <p:sldId id="307" r:id="rId26"/>
    <p:sldId id="311" r:id="rId27"/>
    <p:sldId id="308" r:id="rId28"/>
    <p:sldId id="284" r:id="rId29"/>
    <p:sldId id="287" r:id="rId30"/>
    <p:sldId id="282" r:id="rId31"/>
    <p:sldId id="306" r:id="rId32"/>
    <p:sldId id="265" r:id="rId33"/>
    <p:sldId id="310" r:id="rId34"/>
    <p:sldId id="266" r:id="rId35"/>
    <p:sldId id="295" r:id="rId36"/>
    <p:sldId id="299" r:id="rId37"/>
    <p:sldId id="314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6" autoAdjust="0"/>
    <p:restoredTop sz="94660"/>
  </p:normalViewPr>
  <p:slideViewPr>
    <p:cSldViewPr snapToGrid="0" snapToObjects="1">
      <p:cViewPr varScale="1">
        <p:scale>
          <a:sx n="54" d="100"/>
          <a:sy n="54" d="100"/>
        </p:scale>
        <p:origin x="-136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notesMaster" Target="notesMasters/notesMaster1.xml"/><Relationship Id="rId40" Type="http://schemas.openxmlformats.org/officeDocument/2006/relationships/printerSettings" Target="printerSettings/printerSettings1.bin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09FBBC-5D23-5646-B54B-F83F28BCCA1E}" type="datetimeFigureOut">
              <a:rPr lang="en-US" smtClean="0"/>
              <a:t>25/08/19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93F730-3DCB-B04D-87D5-80A3BB1D3B80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900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8AF03-7270-45C2-A683-C5E353EF01A5}" type="datetime4">
              <a:rPr lang="en-US" smtClean="0"/>
              <a:pPr/>
              <a:t>agosto 25, 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B5AFD-D735-4504-A039-ADEBB6448D55}" type="datetime4">
              <a:rPr lang="en-US" smtClean="0"/>
              <a:pPr/>
              <a:t>agosto 25,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C8118-FB93-4E87-B380-0175F2FE2167}" type="datetime4">
              <a:rPr lang="en-US" smtClean="0"/>
              <a:pPr/>
              <a:t>agosto 25,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agosto 25,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7EAE1-CAAC-4AEF-919E-158692B1E55E}" type="datetime4">
              <a:rPr lang="en-US" smtClean="0"/>
              <a:pPr/>
              <a:t>agosto 25, 2019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5A706-D8F2-4D1A-855A-CADC92600C26}" type="datetime4">
              <a:rPr lang="en-US" smtClean="0"/>
              <a:pPr/>
              <a:t>agosto 25, 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4F123-1704-49AC-9D15-C4B1462B8014}" type="datetime4">
              <a:rPr lang="en-US" smtClean="0"/>
              <a:pPr/>
              <a:t>agosto 25, 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27EC2-47FB-48A1-8644-C8A81DDAA119}" type="datetime4">
              <a:rPr lang="en-US" smtClean="0"/>
              <a:pPr/>
              <a:t>agosto 25, 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C3ED-7435-49F9-84C8-03CCA2F8DEDB}" type="datetime4">
              <a:rPr lang="en-US" smtClean="0"/>
              <a:pPr/>
              <a:t>agosto 25, 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49BF1-FCD3-4395-8FF6-0047AF66228E}" type="datetime4">
              <a:rPr lang="en-US" smtClean="0"/>
              <a:pPr/>
              <a:t>agosto 25, 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1222-2C8B-4501-BE87-6797EC025925}" type="datetime4">
              <a:rPr lang="en-US" smtClean="0"/>
              <a:pPr/>
              <a:t>agosto 25, 2019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6C01193-8287-4834-A286-6B880643E934}" type="datetime4">
              <a:rPr lang="en-US" smtClean="0"/>
              <a:pPr/>
              <a:t>agosto 25,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B37D5FE-740C-46F5-801A-FA5477D9711F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.jpeg"/><Relationship Id="rId3" Type="http://schemas.openxmlformats.org/officeDocument/2006/relationships/image" Target="../media/image27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9"/>
          <p:cNvSpPr>
            <a:spLocks noGrp="1"/>
          </p:cNvSpPr>
          <p:nvPr>
            <p:ph type="subTitle" idx="1"/>
          </p:nvPr>
        </p:nvSpPr>
        <p:spPr>
          <a:xfrm>
            <a:off x="642805" y="4607034"/>
            <a:ext cx="6553200" cy="577193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chemeClr val="tx2"/>
                </a:solidFill>
              </a:rPr>
              <a:t>John Cunha, DO, FACOEP</a:t>
            </a:r>
          </a:p>
          <a:p>
            <a:r>
              <a:rPr lang="en-US" dirty="0">
                <a:solidFill>
                  <a:schemeClr val="tx2"/>
                </a:solidFill>
              </a:rPr>
              <a:t>Holy Cross hospital, ft. Lauderdale, </a:t>
            </a:r>
            <a:r>
              <a:rPr lang="en-US" dirty="0" err="1">
                <a:solidFill>
                  <a:schemeClr val="tx2"/>
                </a:solidFill>
              </a:rPr>
              <a:t>fl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04705" y="1114425"/>
            <a:ext cx="6629400" cy="3331809"/>
          </a:xfrm>
        </p:spPr>
        <p:txBody>
          <a:bodyPr/>
          <a:lstStyle/>
          <a:p>
            <a:r>
              <a:rPr lang="en-US" sz="2800" dirty="0"/>
              <a:t>IDEAL STROKE CARE SYSTEMS</a:t>
            </a:r>
            <a:br>
              <a:rPr lang="en-US" sz="2800" dirty="0"/>
            </a:br>
            <a:r>
              <a:rPr lang="en-US" sz="2800" dirty="0"/>
              <a:t>for the emergency evaluation and treatment of stroke</a:t>
            </a:r>
          </a:p>
        </p:txBody>
      </p:sp>
    </p:spTree>
    <p:extLst>
      <p:ext uri="{BB962C8B-B14F-4D97-AF65-F5344CB8AC3E}">
        <p14:creationId xmlns:p14="http://schemas.microsoft.com/office/powerpoint/2010/main" val="13417200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655" y="408372"/>
            <a:ext cx="8697311" cy="1039427"/>
          </a:xfrm>
        </p:spPr>
        <p:txBody>
          <a:bodyPr>
            <a:normAutofit fontScale="90000"/>
          </a:bodyPr>
          <a:lstStyle/>
          <a:p>
            <a:r>
              <a:rPr lang="en-US" dirty="0"/>
              <a:t>Ideal stroke care systems</a:t>
            </a:r>
            <a:br>
              <a:rPr lang="en-US" dirty="0"/>
            </a:br>
            <a:r>
              <a:rPr lang="en-US" dirty="0">
                <a:solidFill>
                  <a:schemeClr val="tx1"/>
                </a:solidFill>
              </a:rPr>
              <a:t>Prevention–</a:t>
            </a:r>
            <a:r>
              <a:rPr lang="en-US" dirty="0">
                <a:solidFill>
                  <a:srgbClr val="CF543F"/>
                </a:solidFill>
              </a:rPr>
              <a:t>community education</a:t>
            </a:r>
          </a:p>
        </p:txBody>
      </p:sp>
      <p:pic>
        <p:nvPicPr>
          <p:cNvPr id="4" name="Content Placeholder 3" descr="Screen Shot 2019-08-13 at 2.27.2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454" r="-38454"/>
          <a:stretch>
            <a:fillRect/>
          </a:stretch>
        </p:blipFill>
        <p:spPr>
          <a:xfrm>
            <a:off x="-1498210" y="1593850"/>
            <a:ext cx="8229600" cy="5202238"/>
          </a:xfr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536A2EE-C802-455F-84C8-05E30C4344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3711" y="1593850"/>
            <a:ext cx="9144000" cy="5087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2317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Ideal stroke care systems</a:t>
            </a:r>
            <a:br>
              <a:rPr lang="en-US" dirty="0"/>
            </a:br>
            <a:r>
              <a:rPr lang="en-US" dirty="0">
                <a:solidFill>
                  <a:schemeClr val="tx1"/>
                </a:solidFill>
              </a:rPr>
              <a:t>Pre-Hospital care - </a:t>
            </a:r>
            <a:r>
              <a:rPr lang="en-US" dirty="0">
                <a:solidFill>
                  <a:schemeClr val="accent2"/>
                </a:solidFill>
              </a:rPr>
              <a:t>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94069"/>
            <a:ext cx="8229600" cy="5202621"/>
          </a:xfrm>
        </p:spPr>
        <p:txBody>
          <a:bodyPr>
            <a:noAutofit/>
          </a:bodyPr>
          <a:lstStyle/>
          <a:p>
            <a:endParaRPr lang="en-US" sz="2800" dirty="0"/>
          </a:p>
          <a:p>
            <a:r>
              <a:rPr lang="en-US" sz="2800" dirty="0"/>
              <a:t>In U.S. ~60% of stroke patients arrive at the hospital via EMS.</a:t>
            </a:r>
          </a:p>
          <a:p>
            <a:r>
              <a:rPr lang="en-US" sz="2800" dirty="0"/>
              <a:t>Educate pre-hospital providers to: </a:t>
            </a:r>
          </a:p>
          <a:p>
            <a:pPr lvl="1"/>
            <a:r>
              <a:rPr lang="en-US" sz="2400" dirty="0"/>
              <a:t>recognize stroke symptoms</a:t>
            </a:r>
          </a:p>
          <a:p>
            <a:pPr lvl="1"/>
            <a:r>
              <a:rPr lang="en-US" sz="2400" dirty="0"/>
              <a:t>reduce on-scene time</a:t>
            </a:r>
          </a:p>
          <a:p>
            <a:pPr lvl="1"/>
            <a:r>
              <a:rPr lang="en-US" sz="2400" dirty="0"/>
              <a:t>facilitate pre-notification of the receiving hospital</a:t>
            </a:r>
          </a:p>
          <a:p>
            <a:pPr marL="411480" lvl="1" indent="0">
              <a:buNone/>
            </a:pPr>
            <a:endParaRPr lang="en-US" sz="2400" dirty="0"/>
          </a:p>
          <a:p>
            <a:r>
              <a:rPr lang="en-US" sz="2800" b="1" dirty="0">
                <a:solidFill>
                  <a:srgbClr val="CF543F"/>
                </a:solidFill>
              </a:rPr>
              <a:t>Pre-notification allows team to assemble for patient arrival and rapid evaluation</a:t>
            </a:r>
          </a:p>
        </p:txBody>
      </p:sp>
    </p:spTree>
    <p:extLst>
      <p:ext uri="{BB962C8B-B14F-4D97-AF65-F5344CB8AC3E}">
        <p14:creationId xmlns:p14="http://schemas.microsoft.com/office/powerpoint/2010/main" val="2552573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Ideal stroke care systems</a:t>
            </a:r>
            <a:br>
              <a:rPr lang="en-US" dirty="0"/>
            </a:br>
            <a:r>
              <a:rPr lang="en-US" dirty="0">
                <a:solidFill>
                  <a:schemeClr val="tx1"/>
                </a:solidFill>
              </a:rPr>
              <a:t>Pre-Hospital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94069"/>
            <a:ext cx="8396696" cy="5202621"/>
          </a:xfrm>
        </p:spPr>
        <p:txBody>
          <a:bodyPr>
            <a:noAutofit/>
          </a:bodyPr>
          <a:lstStyle/>
          <a:p>
            <a:endParaRPr lang="en-US" sz="2800" dirty="0"/>
          </a:p>
          <a:p>
            <a:r>
              <a:rPr lang="en-US" sz="2800" dirty="0"/>
              <a:t>EMS/Medics must transport patients with acute neurologic deficits to the </a:t>
            </a:r>
            <a:r>
              <a:rPr lang="en-US" sz="2800" b="1" dirty="0">
                <a:solidFill>
                  <a:srgbClr val="CF543F"/>
                </a:solidFill>
              </a:rPr>
              <a:t>right hospital for the best treatment</a:t>
            </a:r>
            <a:r>
              <a:rPr lang="en-US" sz="2800" dirty="0"/>
              <a:t> as quickly as possible as time is critical.</a:t>
            </a:r>
          </a:p>
          <a:p>
            <a:pPr marL="114300" indent="0">
              <a:buNone/>
            </a:pPr>
            <a:r>
              <a:rPr lang="en-US" sz="2800" dirty="0"/>
              <a:t> </a:t>
            </a:r>
          </a:p>
          <a:p>
            <a:pPr algn="ctr"/>
            <a:r>
              <a:rPr lang="en-US" sz="4400" b="1" dirty="0">
                <a:solidFill>
                  <a:schemeClr val="accent2"/>
                </a:solidFill>
              </a:rPr>
              <a:t>TIME IS BRAIN</a:t>
            </a:r>
          </a:p>
          <a:p>
            <a:pPr marL="114300" indent="0" algn="ctr">
              <a:buNone/>
            </a:pPr>
            <a:endParaRPr lang="en-US" sz="2800" dirty="0"/>
          </a:p>
          <a:p>
            <a:pPr marL="11430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128689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Ideal stroke care systems</a:t>
            </a:r>
            <a:br>
              <a:rPr lang="en-US" dirty="0"/>
            </a:br>
            <a:r>
              <a:rPr lang="en-US" dirty="0">
                <a:solidFill>
                  <a:schemeClr val="tx1"/>
                </a:solidFill>
              </a:rPr>
              <a:t>key role - pre-Hospital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898" y="1594069"/>
            <a:ext cx="4580757" cy="5202621"/>
          </a:xfrm>
        </p:spPr>
        <p:txBody>
          <a:bodyPr>
            <a:noAutofit/>
          </a:bodyPr>
          <a:lstStyle/>
          <a:p>
            <a:r>
              <a:rPr lang="en-US" dirty="0"/>
              <a:t>Pre-hospital team members should participate in:</a:t>
            </a:r>
          </a:p>
          <a:p>
            <a:pPr lvl="1"/>
            <a:r>
              <a:rPr lang="en-US" dirty="0"/>
              <a:t>frequent continuing education</a:t>
            </a:r>
          </a:p>
          <a:p>
            <a:pPr lvl="1"/>
            <a:r>
              <a:rPr lang="en-US" dirty="0"/>
              <a:t>team building activities</a:t>
            </a:r>
          </a:p>
          <a:p>
            <a:pPr lvl="1"/>
            <a:r>
              <a:rPr lang="en-US" dirty="0"/>
              <a:t>community outreach and education programs</a:t>
            </a:r>
          </a:p>
          <a:p>
            <a:endParaRPr lang="en-US" dirty="0"/>
          </a:p>
          <a:p>
            <a:r>
              <a:rPr lang="en-US" dirty="0"/>
              <a:t>Continuous quality control of all cases brought to the hospital by EMS should be done</a:t>
            </a:r>
          </a:p>
          <a:p>
            <a:pPr marL="114300" indent="0">
              <a:buNone/>
            </a:pPr>
            <a:r>
              <a:rPr lang="en-US" dirty="0"/>
              <a:t> </a:t>
            </a:r>
          </a:p>
        </p:txBody>
      </p:sp>
      <p:pic>
        <p:nvPicPr>
          <p:cNvPr id="4" name="Picture 3" descr="Guatemalan-ambulance-GAEM478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655" y="2514164"/>
            <a:ext cx="4096330" cy="273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4166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Ideal stroke care systems</a:t>
            </a:r>
            <a:br>
              <a:rPr lang="en-US" dirty="0"/>
            </a:br>
            <a:r>
              <a:rPr lang="en-US" dirty="0">
                <a:solidFill>
                  <a:schemeClr val="tx1"/>
                </a:solidFill>
              </a:rPr>
              <a:t>Pre-Hospital care-</a:t>
            </a:r>
            <a:r>
              <a:rPr lang="en-US" dirty="0">
                <a:solidFill>
                  <a:srgbClr val="CF543F"/>
                </a:solidFill>
              </a:rPr>
              <a:t>FUTURE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621" y="1594069"/>
            <a:ext cx="8564179" cy="5202621"/>
          </a:xfrm>
        </p:spPr>
        <p:txBody>
          <a:bodyPr>
            <a:noAutofit/>
          </a:bodyPr>
          <a:lstStyle/>
          <a:p>
            <a:endParaRPr lang="en-US" sz="2800" dirty="0"/>
          </a:p>
          <a:p>
            <a:r>
              <a:rPr lang="en-US" sz="2800" dirty="0">
                <a:solidFill>
                  <a:srgbClr val="CF543F"/>
                </a:solidFill>
              </a:rPr>
              <a:t>Mobile Stroke Units</a:t>
            </a:r>
          </a:p>
          <a:p>
            <a:pPr lvl="1"/>
            <a:r>
              <a:rPr lang="en-US" sz="2800" dirty="0"/>
              <a:t>MSUs</a:t>
            </a:r>
          </a:p>
          <a:p>
            <a:pPr marL="114300" indent="0">
              <a:buNone/>
            </a:pPr>
            <a:endParaRPr lang="en-US" sz="2800" b="1" dirty="0"/>
          </a:p>
          <a:p>
            <a:r>
              <a:rPr lang="en-US" sz="2300" dirty="0"/>
              <a:t>CT–equipped ambulances staffed with a nurse and paramedic (sometimes a physician)</a:t>
            </a:r>
          </a:p>
          <a:p>
            <a:pPr lvl="1"/>
            <a:r>
              <a:rPr lang="en-US" sz="2300" dirty="0"/>
              <a:t>Physician available via telemedicine</a:t>
            </a:r>
          </a:p>
          <a:p>
            <a:pPr lvl="1"/>
            <a:r>
              <a:rPr lang="en-US" sz="2300" dirty="0"/>
              <a:t>Ischemic stroke patients treated in prehospital setting with IV r-</a:t>
            </a:r>
            <a:r>
              <a:rPr lang="en-US" sz="2300" dirty="0" err="1"/>
              <a:t>tPA</a:t>
            </a:r>
            <a:endParaRPr lang="en-US" sz="2300" dirty="0"/>
          </a:p>
          <a:p>
            <a:pPr lvl="1"/>
            <a:r>
              <a:rPr lang="en-US" sz="2300" dirty="0"/>
              <a:t>31% of subjects treated within the “golden hour” compared with 4.9% in routine care</a:t>
            </a:r>
          </a:p>
          <a:p>
            <a:endParaRPr lang="en-US" sz="2800" dirty="0"/>
          </a:p>
        </p:txBody>
      </p:sp>
      <p:pic>
        <p:nvPicPr>
          <p:cNvPr id="4" name="Picture 3" descr="car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1594069"/>
            <a:ext cx="4256689" cy="199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1799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Ideal stroke care systems</a:t>
            </a:r>
            <a:br>
              <a:rPr lang="en-US" dirty="0"/>
            </a:br>
            <a:r>
              <a:rPr lang="en-US" dirty="0">
                <a:solidFill>
                  <a:schemeClr val="tx1"/>
                </a:solidFill>
              </a:rPr>
              <a:t>acute stroke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1017" y="1594069"/>
            <a:ext cx="8799073" cy="5202621"/>
          </a:xfrm>
        </p:spPr>
        <p:txBody>
          <a:bodyPr>
            <a:noAutofit/>
          </a:bodyPr>
          <a:lstStyle/>
          <a:p>
            <a:pPr marL="114300" indent="0">
              <a:buNone/>
            </a:pPr>
            <a:endParaRPr lang="en-US" sz="2800" dirty="0"/>
          </a:p>
          <a:p>
            <a:r>
              <a:rPr lang="en-US" sz="2800" dirty="0"/>
              <a:t>In the U.S. - 4 levels of hospital certification for the management of acute stroke:</a:t>
            </a:r>
          </a:p>
          <a:p>
            <a:pPr marL="114300" indent="0">
              <a:buNone/>
            </a:pPr>
            <a:endParaRPr lang="en-US" sz="2800" dirty="0"/>
          </a:p>
          <a:p>
            <a:r>
              <a:rPr lang="en-US" sz="2800" b="1" dirty="0">
                <a:solidFill>
                  <a:schemeClr val="tx1"/>
                </a:solidFill>
              </a:rPr>
              <a:t>Comprehensive Stroke Center (CSC)</a:t>
            </a:r>
          </a:p>
          <a:p>
            <a:r>
              <a:rPr lang="en-US" sz="2800" b="1" dirty="0">
                <a:solidFill>
                  <a:schemeClr val="tx1"/>
                </a:solidFill>
              </a:rPr>
              <a:t>Thrombectomy Capable Stroke Center (TCSC)</a:t>
            </a:r>
          </a:p>
          <a:p>
            <a:r>
              <a:rPr lang="en-US" sz="2800" b="1" dirty="0">
                <a:solidFill>
                  <a:schemeClr val="tx1"/>
                </a:solidFill>
              </a:rPr>
              <a:t>Primary Stroke Center (PSC)</a:t>
            </a:r>
            <a:endParaRPr lang="en-US" b="1" dirty="0">
              <a:solidFill>
                <a:schemeClr val="tx1"/>
              </a:solidFill>
            </a:endParaRPr>
          </a:p>
          <a:p>
            <a:r>
              <a:rPr lang="en-US" sz="2800" b="1" dirty="0">
                <a:solidFill>
                  <a:schemeClr val="tx1"/>
                </a:solidFill>
              </a:rPr>
              <a:t>Acute Stroke Ready Hospital (ASRH)</a:t>
            </a:r>
          </a:p>
        </p:txBody>
      </p:sp>
    </p:spTree>
    <p:extLst>
      <p:ext uri="{BB962C8B-B14F-4D97-AF65-F5344CB8AC3E}">
        <p14:creationId xmlns:p14="http://schemas.microsoft.com/office/powerpoint/2010/main" val="15003107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Ideal stroke care systems</a:t>
            </a:r>
            <a:br>
              <a:rPr lang="en-US" dirty="0"/>
            </a:br>
            <a:r>
              <a:rPr lang="en-US" dirty="0">
                <a:solidFill>
                  <a:schemeClr val="tx1"/>
                </a:solidFill>
              </a:rPr>
              <a:t>acute stroke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102" y="1594069"/>
            <a:ext cx="8067348" cy="5202621"/>
          </a:xfrm>
        </p:spPr>
        <p:txBody>
          <a:bodyPr>
            <a:noAutofit/>
          </a:bodyPr>
          <a:lstStyle/>
          <a:p>
            <a:r>
              <a:rPr lang="en-US" sz="2800" b="1" dirty="0"/>
              <a:t>Comprehensive Stroke Center</a:t>
            </a:r>
          </a:p>
          <a:p>
            <a:pPr lvl="1"/>
            <a:r>
              <a:rPr lang="en-US" sz="2400" dirty="0"/>
              <a:t>CSC  </a:t>
            </a:r>
          </a:p>
          <a:p>
            <a:pPr lvl="1"/>
            <a:r>
              <a:rPr lang="en-US" sz="2400" dirty="0"/>
              <a:t>Highest level of stroke care</a:t>
            </a:r>
          </a:p>
          <a:p>
            <a:pPr marL="411480" lvl="1" indent="0">
              <a:buNone/>
            </a:pPr>
            <a:endParaRPr lang="en-US" sz="3600" dirty="0"/>
          </a:p>
          <a:p>
            <a:pPr lvl="1"/>
            <a:r>
              <a:rPr lang="en-US" sz="2600" dirty="0"/>
              <a:t>24/7 dedicated stroke team</a:t>
            </a:r>
          </a:p>
          <a:p>
            <a:pPr lvl="1"/>
            <a:r>
              <a:rPr lang="en-US" sz="2600" dirty="0"/>
              <a:t>24/7 Neurology, Interventionalist, Neurosurgery, Neuroradiology, NSICU</a:t>
            </a:r>
          </a:p>
          <a:p>
            <a:pPr lvl="1"/>
            <a:r>
              <a:rPr lang="en-US" sz="2600" dirty="0"/>
              <a:t>r-</a:t>
            </a:r>
            <a:r>
              <a:rPr lang="en-US" sz="2600" dirty="0" err="1"/>
              <a:t>tPA</a:t>
            </a:r>
            <a:r>
              <a:rPr lang="en-US" sz="2600" dirty="0"/>
              <a:t> available 24/7 </a:t>
            </a:r>
          </a:p>
          <a:p>
            <a:pPr lvl="1"/>
            <a:r>
              <a:rPr lang="en-US" sz="2600" dirty="0"/>
              <a:t>Full-service post-stroke care system</a:t>
            </a:r>
          </a:p>
          <a:p>
            <a:pPr lvl="1"/>
            <a:r>
              <a:rPr lang="en-US" sz="2600" b="1" dirty="0">
                <a:solidFill>
                  <a:srgbClr val="CF543F"/>
                </a:solidFill>
              </a:rPr>
              <a:t>High volume of stroke care=higher quality</a:t>
            </a:r>
            <a:endParaRPr lang="en-US" sz="2600" b="1" dirty="0"/>
          </a:p>
          <a:p>
            <a:pPr lvl="1"/>
            <a:endParaRPr lang="en-US" sz="2400" dirty="0"/>
          </a:p>
        </p:txBody>
      </p:sp>
      <p:pic>
        <p:nvPicPr>
          <p:cNvPr id="4" name="Picture 3" descr="comprehensive-stroke-center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172" y="1657110"/>
            <a:ext cx="2688897" cy="2528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0132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Ideal stroke care systems</a:t>
            </a:r>
            <a:br>
              <a:rPr lang="en-US" dirty="0"/>
            </a:br>
            <a:r>
              <a:rPr lang="en-US" dirty="0">
                <a:solidFill>
                  <a:schemeClr val="tx1"/>
                </a:solidFill>
              </a:rPr>
              <a:t>acute stroke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739" y="1594069"/>
            <a:ext cx="8891351" cy="5202621"/>
          </a:xfrm>
        </p:spPr>
        <p:txBody>
          <a:bodyPr>
            <a:noAutofit/>
          </a:bodyPr>
          <a:lstStyle/>
          <a:p>
            <a:pPr marL="114300" indent="0">
              <a:buNone/>
            </a:pPr>
            <a:endParaRPr lang="en-US" sz="2800" dirty="0"/>
          </a:p>
          <a:p>
            <a:r>
              <a:rPr lang="en-US" sz="2800" b="1" dirty="0"/>
              <a:t>Thrombectomy Capable Stroke Center - TCSC</a:t>
            </a:r>
          </a:p>
          <a:p>
            <a:pPr lvl="1"/>
            <a:r>
              <a:rPr lang="en-US" sz="2800" dirty="0"/>
              <a:t>Similar services as CSC but does not have the high volume of a CSC</a:t>
            </a:r>
          </a:p>
        </p:txBody>
      </p:sp>
      <p:pic>
        <p:nvPicPr>
          <p:cNvPr id="4" name="Picture 3" descr="holy cross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762" y="3764237"/>
            <a:ext cx="4318307" cy="285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0659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Ideal stroke care systems</a:t>
            </a:r>
            <a:br>
              <a:rPr lang="en-US" dirty="0"/>
            </a:br>
            <a:r>
              <a:rPr lang="en-US" dirty="0">
                <a:solidFill>
                  <a:schemeClr val="tx1"/>
                </a:solidFill>
              </a:rPr>
              <a:t>acute stroke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1017" y="1594069"/>
            <a:ext cx="8799073" cy="5202621"/>
          </a:xfrm>
        </p:spPr>
        <p:txBody>
          <a:bodyPr>
            <a:noAutofit/>
          </a:bodyPr>
          <a:lstStyle/>
          <a:p>
            <a:pPr marL="114300" indent="0">
              <a:buNone/>
            </a:pPr>
            <a:endParaRPr lang="en-US" sz="2800" b="1" dirty="0"/>
          </a:p>
          <a:p>
            <a:r>
              <a:rPr lang="en-US" sz="2800" b="1" dirty="0"/>
              <a:t>Primary Stroke Center</a:t>
            </a:r>
            <a:r>
              <a:rPr lang="en-US" b="1" dirty="0"/>
              <a:t> - PSC</a:t>
            </a:r>
          </a:p>
          <a:p>
            <a:r>
              <a:rPr lang="en-US" sz="2800" b="1" dirty="0"/>
              <a:t>Acute Stroke Ready Hospital - ASRH</a:t>
            </a:r>
          </a:p>
          <a:p>
            <a:endParaRPr lang="en-US" sz="2800" dirty="0"/>
          </a:p>
          <a:p>
            <a:pPr lvl="1"/>
            <a:r>
              <a:rPr lang="en-US" sz="2800" dirty="0"/>
              <a:t>Has resources to give r-</a:t>
            </a:r>
            <a:r>
              <a:rPr lang="en-US" sz="2800" dirty="0" err="1"/>
              <a:t>tPA</a:t>
            </a:r>
            <a:r>
              <a:rPr lang="en-US" sz="2800" dirty="0"/>
              <a:t> but usually not the critical interventional specialists or </a:t>
            </a:r>
            <a:r>
              <a:rPr lang="en-US" sz="2800" dirty="0" err="1"/>
              <a:t>neuro</a:t>
            </a:r>
            <a:r>
              <a:rPr lang="en-US" sz="2800" dirty="0"/>
              <a:t>-intensive post-stroke care</a:t>
            </a:r>
          </a:p>
          <a:p>
            <a:pPr lvl="2"/>
            <a:r>
              <a:rPr lang="en-US" sz="2800" dirty="0"/>
              <a:t>NOT capable of </a:t>
            </a:r>
            <a:r>
              <a:rPr lang="en-US" sz="2800" dirty="0" err="1"/>
              <a:t>thrombectomy</a:t>
            </a:r>
            <a:r>
              <a:rPr lang="en-US" sz="2800" dirty="0"/>
              <a:t> or neurosurgery</a:t>
            </a:r>
          </a:p>
        </p:txBody>
      </p:sp>
    </p:spTree>
    <p:extLst>
      <p:ext uri="{BB962C8B-B14F-4D97-AF65-F5344CB8AC3E}">
        <p14:creationId xmlns:p14="http://schemas.microsoft.com/office/powerpoint/2010/main" val="11301935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Ideal stroke care systems</a:t>
            </a:r>
            <a:br>
              <a:rPr lang="en-US" dirty="0"/>
            </a:br>
            <a:r>
              <a:rPr lang="en-US" dirty="0">
                <a:solidFill>
                  <a:schemeClr val="tx1"/>
                </a:solidFill>
              </a:rPr>
              <a:t>acute stroke care-</a:t>
            </a:r>
            <a:r>
              <a:rPr lang="en-US" b="1" dirty="0">
                <a:solidFill>
                  <a:srgbClr val="CF543F"/>
                </a:solidFill>
              </a:rPr>
              <a:t>TEAM effort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586" y="1594069"/>
            <a:ext cx="8986345" cy="5202621"/>
          </a:xfrm>
        </p:spPr>
        <p:txBody>
          <a:bodyPr>
            <a:noAutofit/>
          </a:bodyPr>
          <a:lstStyle/>
          <a:p>
            <a:r>
              <a:rPr lang="en-US" dirty="0"/>
              <a:t>Quality stroke care requires a </a:t>
            </a:r>
            <a:r>
              <a:rPr lang="en-US" b="1" dirty="0">
                <a:solidFill>
                  <a:srgbClr val="CF543F"/>
                </a:solidFill>
              </a:rPr>
              <a:t>TEAM</a:t>
            </a:r>
            <a:r>
              <a:rPr lang="en-US" dirty="0"/>
              <a:t> approach</a:t>
            </a:r>
          </a:p>
          <a:p>
            <a:endParaRPr lang="en-US" sz="1200" dirty="0"/>
          </a:p>
          <a:p>
            <a:r>
              <a:rPr lang="en-US" dirty="0"/>
              <a:t>Team members </a:t>
            </a:r>
            <a:r>
              <a:rPr lang="en-US" b="1" i="1" u="sng" dirty="0"/>
              <a:t>ideally</a:t>
            </a:r>
            <a:r>
              <a:rPr lang="en-US" dirty="0"/>
              <a:t> include:</a:t>
            </a:r>
          </a:p>
          <a:p>
            <a:pPr marL="114300" indent="0">
              <a:buNone/>
            </a:pPr>
            <a:endParaRPr lang="en-US" sz="1200" dirty="0"/>
          </a:p>
          <a:p>
            <a:pPr lvl="1"/>
            <a:r>
              <a:rPr lang="en-US" sz="2200" dirty="0"/>
              <a:t>Stroke physician leaders (Emergency, Neurology, Internist)</a:t>
            </a:r>
          </a:p>
          <a:p>
            <a:pPr lvl="1"/>
            <a:r>
              <a:rPr lang="en-US" sz="2200" dirty="0"/>
              <a:t>Stroke “coordinator” (RN with special training)</a:t>
            </a:r>
          </a:p>
          <a:p>
            <a:pPr lvl="1"/>
            <a:r>
              <a:rPr lang="en-US" sz="2200" dirty="0"/>
              <a:t>ICU/NSICU </a:t>
            </a:r>
            <a:r>
              <a:rPr lang="en-US" sz="2200" dirty="0" err="1"/>
              <a:t>intensivist</a:t>
            </a:r>
            <a:r>
              <a:rPr lang="en-US" sz="2200" dirty="0"/>
              <a:t> or specialists</a:t>
            </a:r>
          </a:p>
          <a:p>
            <a:pPr lvl="1"/>
            <a:r>
              <a:rPr lang="en-US" sz="2200" dirty="0" err="1"/>
              <a:t>Neuro</a:t>
            </a:r>
            <a:r>
              <a:rPr lang="en-US" sz="2200" dirty="0"/>
              <a:t>-Radiologists (available to read scans-</a:t>
            </a:r>
            <a:r>
              <a:rPr lang="en-US" sz="2200" dirty="0" err="1">
                <a:solidFill>
                  <a:srgbClr val="CF543F"/>
                </a:solidFill>
              </a:rPr>
              <a:t>teleradiology</a:t>
            </a:r>
            <a:r>
              <a:rPr lang="en-US" sz="2200" dirty="0">
                <a:solidFill>
                  <a:srgbClr val="CF543F"/>
                </a:solidFill>
              </a:rPr>
              <a:t>?</a:t>
            </a:r>
            <a:r>
              <a:rPr lang="en-US" sz="2200" dirty="0"/>
              <a:t>)</a:t>
            </a:r>
          </a:p>
          <a:p>
            <a:pPr lvl="1"/>
            <a:r>
              <a:rPr lang="en-US" sz="2200" dirty="0"/>
              <a:t>Stroke </a:t>
            </a:r>
            <a:r>
              <a:rPr lang="en-US" sz="2200" dirty="0" err="1"/>
              <a:t>Neurointerventionalist</a:t>
            </a:r>
            <a:r>
              <a:rPr lang="en-US" sz="2200" dirty="0"/>
              <a:t>-does </a:t>
            </a:r>
            <a:r>
              <a:rPr lang="en-US" sz="2200" dirty="0" err="1"/>
              <a:t>thrombectomy</a:t>
            </a:r>
            <a:endParaRPr lang="en-US" sz="2200" dirty="0"/>
          </a:p>
          <a:p>
            <a:pPr lvl="1"/>
            <a:r>
              <a:rPr lang="en-US" sz="2200" dirty="0"/>
              <a:t>Neurosurgery</a:t>
            </a:r>
          </a:p>
          <a:p>
            <a:pPr lvl="1"/>
            <a:r>
              <a:rPr lang="en-US" sz="2200" dirty="0"/>
              <a:t>Rehabilitation medicine</a:t>
            </a:r>
          </a:p>
          <a:p>
            <a:pPr lvl="1"/>
            <a:r>
              <a:rPr lang="en-US" sz="2200" dirty="0"/>
              <a:t>Social work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421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My 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921" y="1752600"/>
            <a:ext cx="8926992" cy="4956503"/>
          </a:xfrm>
        </p:spPr>
        <p:txBody>
          <a:bodyPr>
            <a:noAutofit/>
          </a:bodyPr>
          <a:lstStyle/>
          <a:p>
            <a:r>
              <a:rPr lang="en-US" sz="2500" dirty="0"/>
              <a:t>Emergency department physician</a:t>
            </a:r>
          </a:p>
          <a:p>
            <a:r>
              <a:rPr lang="en-US" sz="2500" dirty="0"/>
              <a:t>Vice-Chief of emergency department</a:t>
            </a:r>
          </a:p>
          <a:p>
            <a:r>
              <a:rPr lang="en-US" sz="2500" dirty="0"/>
              <a:t>EMS director for Holy Cross hospital</a:t>
            </a:r>
          </a:p>
          <a:p>
            <a:r>
              <a:rPr lang="en-US" sz="2500" dirty="0"/>
              <a:t>EMS medical director for local </a:t>
            </a:r>
            <a:br>
              <a:rPr lang="en-US" sz="2500" dirty="0"/>
            </a:br>
            <a:r>
              <a:rPr lang="en-US" sz="2500" dirty="0"/>
              <a:t>ambulance service</a:t>
            </a:r>
          </a:p>
          <a:p>
            <a:r>
              <a:rPr lang="en-US" sz="2500" dirty="0"/>
              <a:t>Community fire chiefs medical issues </a:t>
            </a:r>
            <a:br>
              <a:rPr lang="en-US" sz="2500" dirty="0"/>
            </a:br>
            <a:r>
              <a:rPr lang="en-US" sz="2500" dirty="0"/>
              <a:t>and protocols</a:t>
            </a:r>
          </a:p>
          <a:p>
            <a:pPr lvl="1"/>
            <a:r>
              <a:rPr lang="en-US" sz="2100" b="1" dirty="0">
                <a:solidFill>
                  <a:schemeClr val="accent2"/>
                </a:solidFill>
              </a:rPr>
              <a:t>Helped develop Broward County Stroke Care protocols</a:t>
            </a:r>
          </a:p>
          <a:p>
            <a:r>
              <a:rPr lang="en-US" sz="2500" dirty="0"/>
              <a:t>Writer/medical editor for stroke content on </a:t>
            </a:r>
            <a:r>
              <a:rPr lang="en-US" sz="2500" dirty="0" err="1"/>
              <a:t>eMedicineHealth.com</a:t>
            </a:r>
            <a:r>
              <a:rPr lang="en-US" sz="2500" dirty="0"/>
              <a:t> and </a:t>
            </a:r>
            <a:r>
              <a:rPr lang="en-US" sz="2500" dirty="0" err="1"/>
              <a:t>MedicineNet.com</a:t>
            </a:r>
            <a:endParaRPr lang="en-US" sz="2500" dirty="0"/>
          </a:p>
          <a:p>
            <a:pPr lvl="1"/>
            <a:endParaRPr lang="en-US" sz="2400" dirty="0"/>
          </a:p>
        </p:txBody>
      </p:sp>
      <p:pic>
        <p:nvPicPr>
          <p:cNvPr id="4" name="Picture 3" descr="IMG_5105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0207" y="1646622"/>
            <a:ext cx="2293882" cy="3058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8894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stroke docs.jpg"/>
          <p:cNvPicPr>
            <a:picLocks noGrp="1" noChangeAspect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3" b="7883"/>
          <a:stretch>
            <a:fillRect/>
          </a:stretch>
        </p:blipFill>
        <p:spPr/>
      </p:pic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Stroke Team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>
                <a:solidFill>
                  <a:srgbClr val="3366FF"/>
                </a:solidFill>
              </a:rPr>
              <a:t>Holy Cross hospital</a:t>
            </a:r>
            <a:r>
              <a:rPr lang="en-US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8620804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Ideal stroke care systems</a:t>
            </a:r>
            <a:br>
              <a:rPr lang="en-US" dirty="0"/>
            </a:br>
            <a:r>
              <a:rPr lang="en-US" dirty="0">
                <a:solidFill>
                  <a:schemeClr val="tx1"/>
                </a:solidFill>
              </a:rPr>
              <a:t>acute stroke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94069"/>
            <a:ext cx="8229600" cy="5202621"/>
          </a:xfrm>
        </p:spPr>
        <p:txBody>
          <a:bodyPr>
            <a:noAutofit/>
          </a:bodyPr>
          <a:lstStyle/>
          <a:p>
            <a:r>
              <a:rPr lang="en-US" dirty="0"/>
              <a:t>Team members should:</a:t>
            </a:r>
          </a:p>
          <a:p>
            <a:pPr marL="114300" indent="0">
              <a:buNone/>
            </a:pPr>
            <a:endParaRPr lang="en-US" sz="1400" dirty="0"/>
          </a:p>
          <a:p>
            <a:pPr lvl="1"/>
            <a:r>
              <a:rPr lang="en-US" sz="2400" dirty="0"/>
              <a:t>Meet regularly to review cases and ensure quality</a:t>
            </a:r>
          </a:p>
          <a:p>
            <a:pPr lvl="1"/>
            <a:r>
              <a:rPr lang="en-US" sz="2400" dirty="0"/>
              <a:t>Instruct the rest of the acute care and post-stroke care teams on best practices (RNs, docs, techs)</a:t>
            </a:r>
          </a:p>
          <a:p>
            <a:pPr lvl="1"/>
            <a:r>
              <a:rPr lang="en-US" sz="2400" dirty="0"/>
              <a:t>Meet and instruct local EMS providers on a regular basis</a:t>
            </a:r>
          </a:p>
          <a:p>
            <a:pPr lvl="1"/>
            <a:r>
              <a:rPr lang="en-US" sz="2400" dirty="0"/>
              <a:t>Promote prevention to the local community </a:t>
            </a:r>
          </a:p>
          <a:p>
            <a:pPr lvl="1"/>
            <a:r>
              <a:rPr lang="en-US" sz="2400" dirty="0"/>
              <a:t>Promote a </a:t>
            </a:r>
            <a:r>
              <a:rPr lang="en-US" sz="2400" b="1" dirty="0">
                <a:solidFill>
                  <a:srgbClr val="CF543F"/>
                </a:solidFill>
              </a:rPr>
              <a:t>CULTURE OF URGENCY </a:t>
            </a:r>
            <a:r>
              <a:rPr lang="en-US" sz="2400" dirty="0"/>
              <a:t>so stroke care is timely and efficient</a:t>
            </a:r>
          </a:p>
        </p:txBody>
      </p:sp>
    </p:spTree>
    <p:extLst>
      <p:ext uri="{BB962C8B-B14F-4D97-AF65-F5344CB8AC3E}">
        <p14:creationId xmlns:p14="http://schemas.microsoft.com/office/powerpoint/2010/main" val="2039253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69" y="183932"/>
            <a:ext cx="9003861" cy="1462690"/>
          </a:xfrm>
        </p:spPr>
        <p:txBody>
          <a:bodyPr>
            <a:normAutofit fontScale="90000"/>
          </a:bodyPr>
          <a:lstStyle/>
          <a:p>
            <a:r>
              <a:rPr lang="en-US" dirty="0"/>
              <a:t>Ideal stroke care systems</a:t>
            </a:r>
            <a:br>
              <a:rPr lang="en-US" dirty="0"/>
            </a:br>
            <a:r>
              <a:rPr lang="en-US" dirty="0">
                <a:solidFill>
                  <a:schemeClr val="tx1"/>
                </a:solidFill>
              </a:rPr>
              <a:t>acute stroke care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2400" b="1" dirty="0" err="1">
                <a:solidFill>
                  <a:schemeClr val="accent2"/>
                </a:solidFill>
                <a:latin typeface="Book Antiqua"/>
                <a:cs typeface="Book Antiqua"/>
              </a:rPr>
              <a:t>Neurointerventional</a:t>
            </a:r>
            <a:r>
              <a:rPr lang="en-US" sz="2400" b="1" dirty="0">
                <a:solidFill>
                  <a:schemeClr val="accent2"/>
                </a:solidFill>
                <a:latin typeface="Book Antiqua"/>
                <a:cs typeface="Book Antiqua"/>
              </a:rPr>
              <a:t> Society Target Times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97793" y="2268483"/>
            <a:ext cx="5430345" cy="3857996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Font typeface="Wingdings 2" charset="0"/>
              <a:buNone/>
            </a:pPr>
            <a:r>
              <a:rPr lang="en-US" sz="3200" b="1" dirty="0"/>
              <a:t>Stroke Process</a:t>
            </a:r>
          </a:p>
          <a:p>
            <a:pPr marL="0" indent="0">
              <a:lnSpc>
                <a:spcPct val="120000"/>
              </a:lnSpc>
            </a:pPr>
            <a:r>
              <a:rPr lang="en-US" dirty="0"/>
              <a:t>Door to doctor </a:t>
            </a:r>
          </a:p>
          <a:p>
            <a:pPr marL="0" indent="0">
              <a:lnSpc>
                <a:spcPct val="120000"/>
              </a:lnSpc>
            </a:pPr>
            <a:r>
              <a:rPr lang="en-US" dirty="0"/>
              <a:t>Door to CT scan completion </a:t>
            </a:r>
          </a:p>
          <a:p>
            <a:pPr marL="0" indent="0">
              <a:lnSpc>
                <a:spcPct val="120000"/>
              </a:lnSpc>
            </a:pPr>
            <a:r>
              <a:rPr lang="en-US" dirty="0"/>
              <a:t>Door to CT scan interpretation</a:t>
            </a:r>
          </a:p>
          <a:p>
            <a:pPr marL="0" indent="0">
              <a:lnSpc>
                <a:spcPct val="120000"/>
              </a:lnSpc>
            </a:pPr>
            <a:r>
              <a:rPr lang="en-US" dirty="0"/>
              <a:t>Door to treatment with TPA</a:t>
            </a:r>
          </a:p>
          <a:p>
            <a:pPr marL="0" indent="0">
              <a:lnSpc>
                <a:spcPct val="120000"/>
              </a:lnSpc>
            </a:pPr>
            <a:r>
              <a:rPr lang="en-US" dirty="0"/>
              <a:t>Door to perfusion scan</a:t>
            </a:r>
          </a:p>
          <a:p>
            <a:pPr marL="0" indent="0">
              <a:lnSpc>
                <a:spcPct val="120000"/>
              </a:lnSpc>
            </a:pPr>
            <a:r>
              <a:rPr lang="en-US" dirty="0"/>
              <a:t>Door to puncture</a:t>
            </a:r>
          </a:p>
          <a:p>
            <a:pPr marL="0" indent="0">
              <a:lnSpc>
                <a:spcPct val="120000"/>
              </a:lnSpc>
            </a:pPr>
            <a:r>
              <a:rPr lang="en-US" dirty="0"/>
              <a:t>Door to open vessel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5658068" y="2268483"/>
            <a:ext cx="3028731" cy="3857996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Font typeface="Wingdings 2" pitchFamily="18" charset="2"/>
              <a:buNone/>
              <a:defRPr/>
            </a:pPr>
            <a:r>
              <a:rPr lang="en-US" sz="3200" b="1" dirty="0"/>
              <a:t>Time Target</a:t>
            </a:r>
          </a:p>
          <a:p>
            <a:pPr>
              <a:lnSpc>
                <a:spcPct val="120000"/>
              </a:lnSpc>
              <a:buFont typeface="Arial"/>
              <a:buChar char="•"/>
              <a:defRPr/>
            </a:pPr>
            <a:r>
              <a:rPr lang="en-US" dirty="0"/>
              <a:t>arrival</a:t>
            </a:r>
          </a:p>
          <a:p>
            <a:pPr>
              <a:lnSpc>
                <a:spcPct val="120000"/>
              </a:lnSpc>
              <a:buFont typeface="Arial"/>
              <a:buChar char="•"/>
              <a:defRPr/>
            </a:pPr>
            <a:r>
              <a:rPr lang="en-US" dirty="0"/>
              <a:t>arrival</a:t>
            </a:r>
          </a:p>
          <a:p>
            <a:pPr>
              <a:lnSpc>
                <a:spcPct val="120000"/>
              </a:lnSpc>
              <a:buFont typeface="Arial"/>
              <a:buChar char="•"/>
              <a:defRPr/>
            </a:pPr>
            <a:r>
              <a:rPr lang="en-US" dirty="0"/>
              <a:t>&lt;15 min</a:t>
            </a:r>
          </a:p>
          <a:p>
            <a:pPr>
              <a:lnSpc>
                <a:spcPct val="120000"/>
              </a:lnSpc>
              <a:buFont typeface="Arial"/>
              <a:buChar char="•"/>
              <a:defRPr/>
            </a:pPr>
            <a:r>
              <a:rPr lang="en-US" dirty="0"/>
              <a:t>&lt;30 min</a:t>
            </a:r>
          </a:p>
          <a:p>
            <a:pPr>
              <a:lnSpc>
                <a:spcPct val="120000"/>
              </a:lnSpc>
              <a:buFont typeface="Arial"/>
              <a:buChar char="•"/>
              <a:defRPr/>
            </a:pPr>
            <a:r>
              <a:rPr lang="en-US" dirty="0"/>
              <a:t>&lt;30 min</a:t>
            </a:r>
          </a:p>
          <a:p>
            <a:pPr>
              <a:lnSpc>
                <a:spcPct val="120000"/>
              </a:lnSpc>
              <a:buFont typeface="Arial"/>
              <a:buChar char="•"/>
              <a:defRPr/>
            </a:pPr>
            <a:r>
              <a:rPr lang="en-US" dirty="0"/>
              <a:t>&lt;60 min</a:t>
            </a:r>
          </a:p>
          <a:p>
            <a:pPr>
              <a:lnSpc>
                <a:spcPct val="120000"/>
              </a:lnSpc>
              <a:buFont typeface="Arial"/>
              <a:buChar char="•"/>
              <a:defRPr/>
            </a:pPr>
            <a:r>
              <a:rPr lang="en-US" dirty="0"/>
              <a:t>&lt;90 min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5885444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Ideal stroke care systems</a:t>
            </a:r>
            <a:br>
              <a:rPr lang="en-US" dirty="0"/>
            </a:br>
            <a:r>
              <a:rPr lang="en-US" dirty="0">
                <a:solidFill>
                  <a:schemeClr val="tx1"/>
                </a:solidFill>
              </a:rPr>
              <a:t>acute stroke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594069"/>
            <a:ext cx="9144000" cy="5202621"/>
          </a:xfrm>
        </p:spPr>
        <p:txBody>
          <a:bodyPr>
            <a:noAutofit/>
          </a:bodyPr>
          <a:lstStyle/>
          <a:p>
            <a:r>
              <a:rPr lang="en-US" sz="2800" b="1" i="1" u="sng" dirty="0"/>
              <a:t>IDEALLY:</a:t>
            </a:r>
          </a:p>
          <a:p>
            <a:pPr marL="114300" indent="0">
              <a:buNone/>
            </a:pPr>
            <a:endParaRPr lang="en-US" sz="1400" b="1" i="1" u="sng" dirty="0"/>
          </a:p>
          <a:p>
            <a:r>
              <a:rPr lang="en-US" sz="2800" dirty="0"/>
              <a:t>Meet patient at door with team</a:t>
            </a:r>
          </a:p>
          <a:p>
            <a:r>
              <a:rPr lang="en-US" sz="2800" dirty="0"/>
              <a:t>Interview and examine </a:t>
            </a:r>
            <a:r>
              <a:rPr lang="en-US" sz="2800" dirty="0" err="1"/>
              <a:t>Pt</a:t>
            </a:r>
            <a:r>
              <a:rPr lang="en-US" sz="2800" dirty="0"/>
              <a:t> on way to Ct scan</a:t>
            </a:r>
          </a:p>
          <a:p>
            <a:r>
              <a:rPr lang="en-US" sz="2800" dirty="0"/>
              <a:t>Meet stroke neurologist in scan area</a:t>
            </a:r>
          </a:p>
          <a:p>
            <a:pPr lvl="1"/>
            <a:r>
              <a:rPr lang="en-US" sz="2400" dirty="0"/>
              <a:t>This is opportunity for </a:t>
            </a:r>
            <a:r>
              <a:rPr lang="en-US" sz="2400" dirty="0" err="1"/>
              <a:t>tele</a:t>
            </a:r>
            <a:r>
              <a:rPr lang="en-US" sz="2400" dirty="0"/>
              <a:t>-stroke care</a:t>
            </a:r>
          </a:p>
          <a:p>
            <a:pPr lvl="1"/>
            <a:r>
              <a:rPr lang="en-US" sz="2400" dirty="0"/>
              <a:t>Have r-</a:t>
            </a:r>
            <a:r>
              <a:rPr lang="en-US" sz="2400" dirty="0" err="1"/>
              <a:t>tPA</a:t>
            </a:r>
            <a:r>
              <a:rPr lang="en-US" sz="2400" dirty="0"/>
              <a:t> ready to mix and bolus</a:t>
            </a:r>
          </a:p>
          <a:p>
            <a:pPr lvl="1"/>
            <a:r>
              <a:rPr lang="en-US" sz="2400" dirty="0"/>
              <a:t>Have someone ready to read plain CT brain promptly</a:t>
            </a:r>
          </a:p>
          <a:p>
            <a:pPr lvl="1"/>
            <a:r>
              <a:rPr lang="en-US" sz="2400" dirty="0"/>
              <a:t>Do brain and neck angiogram and perfusion scan after r-</a:t>
            </a:r>
            <a:r>
              <a:rPr lang="en-US" sz="2400" dirty="0" err="1"/>
              <a:t>tPA</a:t>
            </a:r>
            <a:r>
              <a:rPr lang="en-US" sz="2400" dirty="0"/>
              <a:t> bolus</a:t>
            </a:r>
          </a:p>
          <a:p>
            <a:pPr marL="411480" lvl="1" indent="0">
              <a:buNone/>
            </a:pPr>
            <a:endParaRPr lang="en-US" sz="1400" dirty="0"/>
          </a:p>
          <a:p>
            <a:pPr marL="411480" lvl="1" indent="0">
              <a:buNone/>
            </a:pPr>
            <a:r>
              <a:rPr lang="en-US" sz="2200" b="1" dirty="0">
                <a:solidFill>
                  <a:srgbClr val="CF543F"/>
                </a:solidFill>
              </a:rPr>
              <a:t>We have achieved door to needle times as low as 11 minutes</a:t>
            </a:r>
          </a:p>
          <a:p>
            <a:pPr marL="41148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5542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Ideal stroke care systems</a:t>
            </a:r>
            <a:br>
              <a:rPr lang="en-US" dirty="0"/>
            </a:br>
            <a:r>
              <a:rPr lang="en-US" dirty="0">
                <a:solidFill>
                  <a:schemeClr val="tx1"/>
                </a:solidFill>
              </a:rPr>
              <a:t>acute stroke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94069"/>
            <a:ext cx="8229600" cy="5202621"/>
          </a:xfrm>
        </p:spPr>
        <p:txBody>
          <a:bodyPr>
            <a:noAutofit/>
          </a:bodyPr>
          <a:lstStyle/>
          <a:p>
            <a:pPr marL="114300" indent="0">
              <a:buNone/>
            </a:pPr>
            <a:r>
              <a:rPr lang="en-US" sz="2800" dirty="0"/>
              <a:t> </a:t>
            </a:r>
            <a:r>
              <a:rPr lang="en-US" sz="2800" b="1" i="1" u="sng" dirty="0"/>
              <a:t>IDEALLY:</a:t>
            </a:r>
          </a:p>
          <a:p>
            <a:r>
              <a:rPr lang="en-US" sz="2800" dirty="0"/>
              <a:t>Discuss need for </a:t>
            </a:r>
            <a:r>
              <a:rPr lang="en-US" sz="2800" dirty="0" err="1"/>
              <a:t>neuro</a:t>
            </a:r>
            <a:r>
              <a:rPr lang="en-US" sz="2800" dirty="0"/>
              <a:t>-intervention or </a:t>
            </a:r>
            <a:r>
              <a:rPr lang="en-US" sz="2800" dirty="0" err="1"/>
              <a:t>thrombectomy</a:t>
            </a:r>
            <a:r>
              <a:rPr lang="en-US" sz="2800" dirty="0"/>
              <a:t> even </a:t>
            </a:r>
            <a:r>
              <a:rPr lang="en-US" sz="2800" b="1" dirty="0">
                <a:solidFill>
                  <a:srgbClr val="CF543F"/>
                </a:solidFill>
              </a:rPr>
              <a:t>before</a:t>
            </a:r>
            <a:r>
              <a:rPr lang="en-US" sz="2800" dirty="0"/>
              <a:t> scans available.</a:t>
            </a:r>
          </a:p>
          <a:p>
            <a:pPr lvl="1"/>
            <a:r>
              <a:rPr lang="en-US" sz="2200" dirty="0"/>
              <a:t>Based on severity of presentation or high probability of Large vessel occlusion (LVO)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1792" y="3818759"/>
            <a:ext cx="4230415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2600" dirty="0">
                <a:solidFill>
                  <a:schemeClr val="tx2"/>
                </a:solidFill>
              </a:rPr>
              <a:t>If needed, rapidly prep patient for intervention</a:t>
            </a:r>
          </a:p>
          <a:p>
            <a:pPr marL="914400" lvl="1" indent="-457200">
              <a:buFont typeface="Arial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Assemble interventional team (always on call)</a:t>
            </a:r>
          </a:p>
          <a:p>
            <a:pPr marL="914400" lvl="1" indent="-457200">
              <a:buFont typeface="Arial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Have equipment prepared ahead of time if possible</a:t>
            </a:r>
          </a:p>
        </p:txBody>
      </p:sp>
      <p:pic>
        <p:nvPicPr>
          <p:cNvPr id="5" name="Picture 4" descr="practneurol-2017-August-17-4-252-F2.large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7442" y="3818759"/>
            <a:ext cx="3400972" cy="2433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3100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Ideal stroke care systems</a:t>
            </a:r>
            <a:br>
              <a:rPr lang="en-US" dirty="0"/>
            </a:br>
            <a:r>
              <a:rPr lang="en-US" dirty="0">
                <a:solidFill>
                  <a:schemeClr val="tx1"/>
                </a:solidFill>
              </a:rPr>
              <a:t>acute stroke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594069"/>
            <a:ext cx="8327209" cy="5202621"/>
          </a:xfrm>
        </p:spPr>
        <p:txBody>
          <a:bodyPr>
            <a:noAutofit/>
          </a:bodyPr>
          <a:lstStyle/>
          <a:p>
            <a:pPr marL="114300" indent="0">
              <a:buNone/>
            </a:pPr>
            <a:endParaRPr lang="en-US" sz="2800" dirty="0">
              <a:solidFill>
                <a:srgbClr val="CF543F"/>
              </a:solidFill>
            </a:endParaRPr>
          </a:p>
          <a:p>
            <a:endParaRPr lang="en-US" sz="2800" dirty="0">
              <a:solidFill>
                <a:srgbClr val="CF543F"/>
              </a:solidFill>
            </a:endParaRPr>
          </a:p>
          <a:p>
            <a:r>
              <a:rPr lang="en-US" sz="2800" dirty="0">
                <a:solidFill>
                  <a:srgbClr val="CF543F"/>
                </a:solidFill>
              </a:rPr>
              <a:t>If intracranial </a:t>
            </a:r>
            <a:br>
              <a:rPr lang="en-US" sz="2800" dirty="0">
                <a:solidFill>
                  <a:srgbClr val="CF543F"/>
                </a:solidFill>
              </a:rPr>
            </a:br>
            <a:r>
              <a:rPr lang="en-US" sz="2800" dirty="0">
                <a:solidFill>
                  <a:srgbClr val="CF543F"/>
                </a:solidFill>
              </a:rPr>
              <a:t>hemorrhage:</a:t>
            </a:r>
          </a:p>
          <a:p>
            <a:endParaRPr lang="en-US" sz="2800" dirty="0"/>
          </a:p>
          <a:p>
            <a:endParaRPr lang="en-US" sz="2000" dirty="0"/>
          </a:p>
          <a:p>
            <a:pPr lvl="1"/>
            <a:r>
              <a:rPr lang="en-US" sz="2400" dirty="0"/>
              <a:t>Protect airway-ABC’s</a:t>
            </a:r>
          </a:p>
          <a:p>
            <a:pPr lvl="1"/>
            <a:r>
              <a:rPr lang="en-US" sz="2400" dirty="0"/>
              <a:t>Consult neurosurgery STAT</a:t>
            </a:r>
          </a:p>
          <a:p>
            <a:pPr lvl="1"/>
            <a:r>
              <a:rPr lang="en-US" sz="2400" dirty="0"/>
              <a:t>Transfer to a center with neurosurgical capabilities</a:t>
            </a:r>
          </a:p>
          <a:p>
            <a:pPr lvl="1"/>
            <a:r>
              <a:rPr lang="en-US" sz="2400" dirty="0"/>
              <a:t>Control blood pressure on drip (</a:t>
            </a:r>
            <a:r>
              <a:rPr lang="en-US" sz="2400" dirty="0" err="1"/>
              <a:t>nicardipine</a:t>
            </a:r>
            <a:r>
              <a:rPr lang="en-US" sz="2400" dirty="0"/>
              <a:t>)</a:t>
            </a:r>
          </a:p>
          <a:p>
            <a:pPr lvl="1"/>
            <a:r>
              <a:rPr lang="en-US" sz="2400" dirty="0"/>
              <a:t>NSICU monitoring mandatory</a:t>
            </a:r>
          </a:p>
          <a:p>
            <a:pPr lvl="1"/>
            <a:endParaRPr lang="en-US" dirty="0"/>
          </a:p>
        </p:txBody>
      </p:sp>
      <p:pic>
        <p:nvPicPr>
          <p:cNvPr id="4" name="Picture 3" descr="hypertensive bleed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654" y="1664138"/>
            <a:ext cx="4562755" cy="265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4621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Ideal stroke care systems</a:t>
            </a:r>
            <a:br>
              <a:rPr lang="en-US" dirty="0"/>
            </a:br>
            <a:r>
              <a:rPr lang="en-US" dirty="0">
                <a:solidFill>
                  <a:schemeClr val="tx1"/>
                </a:solidFill>
              </a:rPr>
              <a:t>acute stroke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94069"/>
            <a:ext cx="8229600" cy="5202621"/>
          </a:xfrm>
        </p:spPr>
        <p:txBody>
          <a:bodyPr>
            <a:noAutofit/>
          </a:bodyPr>
          <a:lstStyle/>
          <a:p>
            <a:endParaRPr lang="en-US" sz="2800" dirty="0"/>
          </a:p>
          <a:p>
            <a:endParaRPr lang="en-US" sz="2800" dirty="0"/>
          </a:p>
          <a:p>
            <a:r>
              <a:rPr lang="en-US" dirty="0"/>
              <a:t>Prevent stroke! Here is how. See a mock stroke alert.</a:t>
            </a:r>
          </a:p>
          <a:p>
            <a:pPr marL="114300" indent="0">
              <a:buNone/>
            </a:pPr>
            <a:r>
              <a:rPr lang="en-US" dirty="0"/>
              <a:t>   by Laszlo </a:t>
            </a:r>
            <a:r>
              <a:rPr lang="en-US" dirty="0" err="1"/>
              <a:t>Miskolczi</a:t>
            </a:r>
            <a:endParaRPr lang="en-US" dirty="0"/>
          </a:p>
          <a:p>
            <a:pPr marL="114300" indent="0">
              <a:buNone/>
            </a:pPr>
            <a:endParaRPr lang="en-US" dirty="0"/>
          </a:p>
          <a:p>
            <a:r>
              <a:rPr lang="en-US" sz="2800" dirty="0"/>
              <a:t>https://www.youtube.com/watch?v=NmK7fDHCvsk</a:t>
            </a:r>
          </a:p>
        </p:txBody>
      </p:sp>
    </p:spTree>
    <p:extLst>
      <p:ext uri="{BB962C8B-B14F-4D97-AF65-F5344CB8AC3E}">
        <p14:creationId xmlns:p14="http://schemas.microsoft.com/office/powerpoint/2010/main" val="17218920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Ideal stroke care systems</a:t>
            </a:r>
            <a:br>
              <a:rPr lang="en-US" dirty="0"/>
            </a:br>
            <a:r>
              <a:rPr lang="en-US" dirty="0">
                <a:solidFill>
                  <a:schemeClr val="tx1"/>
                </a:solidFill>
              </a:rPr>
              <a:t>acute stroke care-</a:t>
            </a:r>
            <a:r>
              <a:rPr lang="en-US" dirty="0">
                <a:solidFill>
                  <a:srgbClr val="CF543F"/>
                </a:solidFill>
              </a:rPr>
              <a:t>TIME SAVERS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94069"/>
            <a:ext cx="8229600" cy="5202621"/>
          </a:xfrm>
        </p:spPr>
        <p:txBody>
          <a:bodyPr>
            <a:noAutofit/>
          </a:bodyPr>
          <a:lstStyle/>
          <a:p>
            <a:pPr marL="114300" indent="0">
              <a:buNone/>
            </a:pPr>
            <a:endParaRPr lang="en-US" sz="2800" dirty="0">
              <a:solidFill>
                <a:srgbClr val="CF543F"/>
              </a:solidFill>
            </a:endParaRPr>
          </a:p>
          <a:p>
            <a:r>
              <a:rPr lang="en-US" sz="2800" dirty="0">
                <a:solidFill>
                  <a:srgbClr val="CF543F"/>
                </a:solidFill>
              </a:rPr>
              <a:t>The only lab test you </a:t>
            </a:r>
            <a:br>
              <a:rPr lang="en-US" sz="2800" dirty="0">
                <a:solidFill>
                  <a:srgbClr val="CF543F"/>
                </a:solidFill>
              </a:rPr>
            </a:br>
            <a:r>
              <a:rPr lang="en-US" sz="2800" dirty="0">
                <a:solidFill>
                  <a:srgbClr val="CF543F"/>
                </a:solidFill>
              </a:rPr>
              <a:t>always need before </a:t>
            </a:r>
            <a:br>
              <a:rPr lang="en-US" sz="2800" dirty="0">
                <a:solidFill>
                  <a:srgbClr val="CF543F"/>
                </a:solidFill>
              </a:rPr>
            </a:br>
            <a:r>
              <a:rPr lang="en-US" sz="2800" dirty="0">
                <a:solidFill>
                  <a:srgbClr val="CF543F"/>
                </a:solidFill>
              </a:rPr>
              <a:t>giving r-</a:t>
            </a:r>
            <a:r>
              <a:rPr lang="en-US" sz="2800" dirty="0" err="1">
                <a:solidFill>
                  <a:srgbClr val="CF543F"/>
                </a:solidFill>
              </a:rPr>
              <a:t>tPA</a:t>
            </a:r>
            <a:r>
              <a:rPr lang="en-US" sz="2800" dirty="0">
                <a:solidFill>
                  <a:srgbClr val="CF543F"/>
                </a:solidFill>
              </a:rPr>
              <a:t> is glucose.</a:t>
            </a:r>
          </a:p>
          <a:p>
            <a:pPr marL="114300" indent="0">
              <a:buNone/>
            </a:pPr>
            <a:endParaRPr lang="en-US" sz="2800" dirty="0"/>
          </a:p>
          <a:p>
            <a:pPr marL="114300" indent="0">
              <a:buNone/>
            </a:pPr>
            <a:endParaRPr lang="en-US" sz="2000" dirty="0"/>
          </a:p>
          <a:p>
            <a:r>
              <a:rPr lang="en-US" sz="2800" dirty="0"/>
              <a:t>If a patient is not on known anticoagulants, just give r-</a:t>
            </a:r>
            <a:r>
              <a:rPr lang="en-US" sz="2800" dirty="0" err="1"/>
              <a:t>tPA</a:t>
            </a:r>
            <a:r>
              <a:rPr lang="en-US" sz="2800" dirty="0"/>
              <a:t>. </a:t>
            </a:r>
          </a:p>
          <a:p>
            <a:pPr lvl="1"/>
            <a:r>
              <a:rPr lang="en-US" sz="2400" dirty="0">
                <a:solidFill>
                  <a:srgbClr val="CF543F"/>
                </a:solidFill>
              </a:rPr>
              <a:t>But if the lab tests come back abnormal (platelets &lt; 100k, INR &gt; 1.7, </a:t>
            </a:r>
            <a:r>
              <a:rPr lang="en-US" sz="2400" dirty="0" err="1">
                <a:solidFill>
                  <a:srgbClr val="CF543F"/>
                </a:solidFill>
              </a:rPr>
              <a:t>aPTT</a:t>
            </a:r>
            <a:r>
              <a:rPr lang="en-US" sz="2400" dirty="0">
                <a:solidFill>
                  <a:srgbClr val="CF543F"/>
                </a:solidFill>
              </a:rPr>
              <a:t> &gt; 40 s), </a:t>
            </a:r>
            <a:r>
              <a:rPr lang="en-US" sz="2400" b="1" dirty="0">
                <a:solidFill>
                  <a:srgbClr val="CF543F"/>
                </a:solidFill>
              </a:rPr>
              <a:t>stop the r-</a:t>
            </a:r>
            <a:r>
              <a:rPr lang="en-US" sz="2400" b="1" dirty="0" err="1">
                <a:solidFill>
                  <a:srgbClr val="CF543F"/>
                </a:solidFill>
              </a:rPr>
              <a:t>tPA</a:t>
            </a:r>
            <a:r>
              <a:rPr lang="en-US" sz="2400" dirty="0">
                <a:solidFill>
                  <a:srgbClr val="CF543F"/>
                </a:solidFill>
              </a:rPr>
              <a:t>. </a:t>
            </a:r>
          </a:p>
          <a:p>
            <a:endParaRPr lang="en-US" sz="2800" dirty="0"/>
          </a:p>
        </p:txBody>
      </p:sp>
      <p:pic>
        <p:nvPicPr>
          <p:cNvPr id="4" name="Picture 3" descr="blood-sugar-test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378" y="1859674"/>
            <a:ext cx="3230766" cy="2195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0363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Ideal stroke care systems</a:t>
            </a:r>
            <a:br>
              <a:rPr lang="en-US" dirty="0"/>
            </a:br>
            <a:r>
              <a:rPr lang="en-US" dirty="0">
                <a:solidFill>
                  <a:schemeClr val="tx1"/>
                </a:solidFill>
              </a:rPr>
              <a:t>acute stroke care-</a:t>
            </a:r>
            <a:r>
              <a:rPr lang="en-US" dirty="0">
                <a:solidFill>
                  <a:srgbClr val="CF543F"/>
                </a:solidFill>
              </a:rPr>
              <a:t>TIME SAVERS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94069"/>
            <a:ext cx="8229600" cy="5202621"/>
          </a:xfrm>
        </p:spPr>
        <p:txBody>
          <a:bodyPr>
            <a:noAutofit/>
          </a:bodyPr>
          <a:lstStyle/>
          <a:p>
            <a:pPr marL="114300" indent="0">
              <a:buNone/>
            </a:pPr>
            <a:endParaRPr lang="en-US" sz="2800" dirty="0"/>
          </a:p>
          <a:p>
            <a:r>
              <a:rPr lang="en-US" sz="2800" dirty="0"/>
              <a:t>For rural centers without immediate stroke consultation to assist with decision to initiate r-</a:t>
            </a:r>
            <a:r>
              <a:rPr lang="en-US" sz="2800" dirty="0" err="1"/>
              <a:t>tPA</a:t>
            </a:r>
            <a:r>
              <a:rPr lang="en-US" sz="2800" dirty="0"/>
              <a:t>, </a:t>
            </a:r>
            <a:r>
              <a:rPr lang="en-US" sz="2800" dirty="0" err="1"/>
              <a:t>teleneurology</a:t>
            </a:r>
            <a:r>
              <a:rPr lang="en-US" sz="2800" dirty="0"/>
              <a:t> consults are as good.</a:t>
            </a:r>
          </a:p>
          <a:p>
            <a:pPr marL="114300" indent="0">
              <a:buNone/>
            </a:pPr>
            <a:r>
              <a:rPr lang="en-US" sz="2800" dirty="0"/>
              <a:t> </a:t>
            </a:r>
          </a:p>
          <a:p>
            <a:pPr lvl="1"/>
            <a:r>
              <a:rPr lang="en-US" sz="2400" dirty="0"/>
              <a:t>If no video consultation</a:t>
            </a:r>
            <a:br>
              <a:rPr lang="en-US" sz="2400" dirty="0"/>
            </a:br>
            <a:r>
              <a:rPr lang="en-US" sz="2400" dirty="0"/>
              <a:t>is available, call a </a:t>
            </a:r>
            <a:br>
              <a:rPr lang="en-US" sz="2400" dirty="0"/>
            </a:br>
            <a:r>
              <a:rPr lang="en-US" sz="2400" dirty="0"/>
              <a:t>neurologist.</a:t>
            </a:r>
          </a:p>
          <a:p>
            <a:pPr marL="411480" lvl="1" indent="0">
              <a:buNone/>
            </a:pPr>
            <a:endParaRPr lang="en-US" sz="2800" dirty="0"/>
          </a:p>
        </p:txBody>
      </p:sp>
      <p:pic>
        <p:nvPicPr>
          <p:cNvPr id="5" name="Picture 4" descr="Teleneurology_619x376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617" y="4176987"/>
            <a:ext cx="4110889" cy="249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6972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Ideal stroke care systems</a:t>
            </a:r>
            <a:br>
              <a:rPr lang="en-US" dirty="0"/>
            </a:br>
            <a:r>
              <a:rPr lang="en-US" dirty="0">
                <a:solidFill>
                  <a:schemeClr val="tx1"/>
                </a:solidFill>
              </a:rPr>
              <a:t>acute stroke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94069"/>
            <a:ext cx="8229600" cy="5202621"/>
          </a:xfrm>
        </p:spPr>
        <p:txBody>
          <a:bodyPr>
            <a:noAutofit/>
          </a:bodyPr>
          <a:lstStyle/>
          <a:p>
            <a:endParaRPr lang="en-US" sz="2800" dirty="0"/>
          </a:p>
          <a:p>
            <a:r>
              <a:rPr lang="en-US" sz="2800" dirty="0"/>
              <a:t>Rural facilities without imaging and radiology capabilities 24 hours/day and </a:t>
            </a:r>
            <a:br>
              <a:rPr lang="en-US" sz="2800" dirty="0"/>
            </a:br>
            <a:r>
              <a:rPr lang="en-US" sz="2800" dirty="0"/>
              <a:t>7 days/week, or hospitals without thrombectomy capability </a:t>
            </a:r>
            <a:r>
              <a:rPr lang="en-US" sz="2800" b="1" i="1" dirty="0"/>
              <a:t>should have transfer protocols </a:t>
            </a:r>
            <a:r>
              <a:rPr lang="en-US" sz="2800" dirty="0"/>
              <a:t>to hospitals with the appropriate level of care.</a:t>
            </a:r>
          </a:p>
        </p:txBody>
      </p:sp>
    </p:spTree>
    <p:extLst>
      <p:ext uri="{BB962C8B-B14F-4D97-AF65-F5344CB8AC3E}">
        <p14:creationId xmlns:p14="http://schemas.microsoft.com/office/powerpoint/2010/main" val="175268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My hospital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28" y="1576552"/>
            <a:ext cx="8977586" cy="5080000"/>
          </a:xfrm>
        </p:spPr>
        <p:txBody>
          <a:bodyPr>
            <a:normAutofit/>
          </a:bodyPr>
          <a:lstStyle/>
          <a:p>
            <a:r>
              <a:rPr lang="en-US" sz="2600" dirty="0"/>
              <a:t>Holy Cross Hospital - urban/suburban emergency department with 57,000 visits/year</a:t>
            </a:r>
          </a:p>
          <a:p>
            <a:r>
              <a:rPr lang="en-US" sz="2600" dirty="0"/>
              <a:t>Large elderly population, many with coronary artery disease and risk factors for stroke</a:t>
            </a:r>
          </a:p>
          <a:p>
            <a:r>
              <a:rPr lang="en-US" sz="2600" dirty="0"/>
              <a:t>Mature, well-organized local EMS system with paramedics and dispatch system</a:t>
            </a:r>
          </a:p>
          <a:p>
            <a:r>
              <a:rPr lang="en-US" sz="2600" b="1" dirty="0" err="1">
                <a:solidFill>
                  <a:srgbClr val="CF543F"/>
                </a:solidFill>
              </a:rPr>
              <a:t>Thrombectomy</a:t>
            </a:r>
            <a:r>
              <a:rPr lang="en-US" sz="2600" b="1" dirty="0">
                <a:solidFill>
                  <a:srgbClr val="CF543F"/>
                </a:solidFill>
              </a:rPr>
              <a:t> Capable Stroke Center (TCSC) </a:t>
            </a:r>
            <a:r>
              <a:rPr lang="en-US" sz="2600" dirty="0"/>
              <a:t>with 24 hour </a:t>
            </a:r>
            <a:r>
              <a:rPr lang="en-US" sz="2600" dirty="0" err="1"/>
              <a:t>neuro</a:t>
            </a:r>
            <a:r>
              <a:rPr lang="en-US" sz="2600" dirty="0"/>
              <a:t>-interventional physician coverage and neurosurgical backup</a:t>
            </a:r>
          </a:p>
          <a:p>
            <a:endParaRPr lang="en-US" sz="2800" dirty="0"/>
          </a:p>
          <a:p>
            <a:endParaRPr lang="en-US" dirty="0"/>
          </a:p>
        </p:txBody>
      </p:sp>
      <p:pic>
        <p:nvPicPr>
          <p:cNvPr id="5" name="Picture 4" descr="Screen Shot 2019-08-16 at 4.44.0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2" y="5589396"/>
            <a:ext cx="6093810" cy="1172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6812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Ideal stroke care systems</a:t>
            </a:r>
            <a:br>
              <a:rPr lang="en-US" dirty="0"/>
            </a:br>
            <a:r>
              <a:rPr lang="en-US" dirty="0">
                <a:solidFill>
                  <a:schemeClr val="tx1"/>
                </a:solidFill>
              </a:rPr>
              <a:t>acute stroke care - HUB and spoke</a:t>
            </a:r>
          </a:p>
        </p:txBody>
      </p:sp>
      <p:pic>
        <p:nvPicPr>
          <p:cNvPr id="4" name="Content Placeholder 3" descr="triangl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669" b="-6669"/>
          <a:stretch>
            <a:fillRect/>
          </a:stretch>
        </p:blipFill>
        <p:spPr>
          <a:xfrm>
            <a:off x="457200" y="1447799"/>
            <a:ext cx="8229600" cy="4957598"/>
          </a:xfrm>
        </p:spPr>
      </p:pic>
      <p:sp>
        <p:nvSpPr>
          <p:cNvPr id="5" name="TextBox 4"/>
          <p:cNvSpPr txBox="1"/>
          <p:nvPr/>
        </p:nvSpPr>
        <p:spPr>
          <a:xfrm>
            <a:off x="426128" y="6525172"/>
            <a:ext cx="81612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Image source: Augusta University Stroke/</a:t>
            </a:r>
            <a:r>
              <a:rPr lang="en-US" sz="1200" dirty="0" err="1"/>
              <a:t>Telestroke</a:t>
            </a:r>
            <a:r>
              <a:rPr lang="en-US" sz="1200" dirty="0"/>
              <a:t> Network</a:t>
            </a:r>
          </a:p>
        </p:txBody>
      </p:sp>
    </p:spTree>
    <p:extLst>
      <p:ext uri="{BB962C8B-B14F-4D97-AF65-F5344CB8AC3E}">
        <p14:creationId xmlns:p14="http://schemas.microsoft.com/office/powerpoint/2010/main" val="12963247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Ideal stroke care systems</a:t>
            </a:r>
            <a:br>
              <a:rPr lang="en-US" dirty="0"/>
            </a:br>
            <a:r>
              <a:rPr lang="en-US" dirty="0">
                <a:solidFill>
                  <a:schemeClr val="tx1"/>
                </a:solidFill>
              </a:rPr>
              <a:t>acute stroke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94069"/>
            <a:ext cx="8229600" cy="5202621"/>
          </a:xfrm>
        </p:spPr>
        <p:txBody>
          <a:bodyPr>
            <a:noAutofit/>
          </a:bodyPr>
          <a:lstStyle/>
          <a:p>
            <a:endParaRPr lang="en-US" sz="2000" dirty="0"/>
          </a:p>
          <a:p>
            <a:r>
              <a:rPr lang="en-US" sz="2800" dirty="0"/>
              <a:t>After treatment admit directly to the care of </a:t>
            </a:r>
            <a:r>
              <a:rPr lang="en-US" sz="2800" dirty="0" err="1"/>
              <a:t>neuro</a:t>
            </a:r>
            <a:r>
              <a:rPr lang="en-US" sz="2800" dirty="0"/>
              <a:t>-intensive care specialist or ICU </a:t>
            </a:r>
            <a:r>
              <a:rPr lang="en-US" sz="2800" dirty="0" err="1"/>
              <a:t>intensivist</a:t>
            </a:r>
            <a:r>
              <a:rPr lang="en-US" sz="2800" dirty="0"/>
              <a:t> for close monitoring</a:t>
            </a:r>
          </a:p>
          <a:p>
            <a:pPr lvl="1"/>
            <a:r>
              <a:rPr lang="en-US" sz="2400" dirty="0"/>
              <a:t>NSICU or specially trained ICU bed</a:t>
            </a:r>
          </a:p>
          <a:p>
            <a:pPr lvl="1"/>
            <a:r>
              <a:rPr lang="en-US" sz="2400" b="1" dirty="0">
                <a:solidFill>
                  <a:schemeClr val="accent2"/>
                </a:solidFill>
              </a:rPr>
              <a:t>MUST HAVE PROTOCOLS FOR STROKE AFTER-CARE</a:t>
            </a:r>
            <a:endParaRPr lang="en-US" sz="1600" b="1" dirty="0"/>
          </a:p>
          <a:p>
            <a:endParaRPr lang="en-US" sz="1600" dirty="0"/>
          </a:p>
          <a:p>
            <a:r>
              <a:rPr lang="en-US" sz="2800" dirty="0"/>
              <a:t>First 24-hours are critical period for bleeds or vasospasm</a:t>
            </a:r>
          </a:p>
          <a:p>
            <a:endParaRPr lang="en-US" sz="1600" dirty="0"/>
          </a:p>
          <a:p>
            <a:r>
              <a:rPr lang="en-US" sz="2800" dirty="0"/>
              <a:t>Team needs highly trained RNs with specific stroke care knowledge base</a:t>
            </a:r>
          </a:p>
        </p:txBody>
      </p:sp>
    </p:spTree>
    <p:extLst>
      <p:ext uri="{BB962C8B-B14F-4D97-AF65-F5344CB8AC3E}">
        <p14:creationId xmlns:p14="http://schemas.microsoft.com/office/powerpoint/2010/main" val="4836765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Ideal stroke care systems</a:t>
            </a:r>
            <a:br>
              <a:rPr lang="en-US" dirty="0"/>
            </a:br>
            <a:r>
              <a:rPr lang="en-US" sz="3100" dirty="0">
                <a:solidFill>
                  <a:schemeClr val="tx1"/>
                </a:solidFill>
              </a:rPr>
              <a:t>inpatient post-stroke care </a:t>
            </a:r>
            <a:r>
              <a:rPr lang="en-US" sz="3100" dirty="0">
                <a:solidFill>
                  <a:schemeClr val="accent2"/>
                </a:solidFill>
              </a:rPr>
              <a:t>protocols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09950" y="1594069"/>
            <a:ext cx="5734050" cy="5202621"/>
          </a:xfrm>
        </p:spPr>
        <p:txBody>
          <a:bodyPr>
            <a:noAutofit/>
          </a:bodyPr>
          <a:lstStyle/>
          <a:p>
            <a:pPr marL="114300" lvl="1" indent="0">
              <a:buClr>
                <a:schemeClr val="accent1"/>
              </a:buClr>
              <a:buNone/>
            </a:pPr>
            <a:r>
              <a:rPr lang="en-US" sz="2800" b="1" dirty="0">
                <a:solidFill>
                  <a:schemeClr val="accent2"/>
                </a:solidFill>
              </a:rPr>
              <a:t>Protocols:</a:t>
            </a:r>
          </a:p>
          <a:p>
            <a:pPr>
              <a:lnSpc>
                <a:spcPct val="80000"/>
              </a:lnSpc>
            </a:pPr>
            <a:r>
              <a:rPr lang="en-US" dirty="0"/>
              <a:t>Blood pressure control is crucial</a:t>
            </a:r>
          </a:p>
          <a:p>
            <a:pPr lvl="1">
              <a:lnSpc>
                <a:spcPct val="80000"/>
              </a:lnSpc>
            </a:pPr>
            <a:r>
              <a:rPr lang="en-US" dirty="0"/>
              <a:t>Avoid hypotension </a:t>
            </a:r>
          </a:p>
          <a:p>
            <a:pPr lvl="1">
              <a:lnSpc>
                <a:spcPct val="80000"/>
              </a:lnSpc>
            </a:pPr>
            <a:r>
              <a:rPr lang="en-US" dirty="0"/>
              <a:t>Avoid hypertension</a:t>
            </a:r>
          </a:p>
          <a:p>
            <a:pPr marL="411480" lvl="1" indent="0">
              <a:lnSpc>
                <a:spcPct val="80000"/>
              </a:lnSpc>
              <a:buNone/>
            </a:pPr>
            <a:endParaRPr lang="en-US" sz="1200" dirty="0"/>
          </a:p>
          <a:p>
            <a:r>
              <a:rPr lang="en-US" dirty="0">
                <a:solidFill>
                  <a:schemeClr val="accent2"/>
                </a:solidFill>
              </a:rPr>
              <a:t>Anticoagulation is </a:t>
            </a:r>
            <a:r>
              <a:rPr lang="en-US" b="1" dirty="0">
                <a:solidFill>
                  <a:schemeClr val="accent2"/>
                </a:solidFill>
              </a:rPr>
              <a:t>CONTRAINDICATED</a:t>
            </a:r>
            <a:r>
              <a:rPr lang="en-US" dirty="0">
                <a:solidFill>
                  <a:schemeClr val="accent2"/>
                </a:solidFill>
              </a:rPr>
              <a:t> for 24 hours</a:t>
            </a:r>
          </a:p>
          <a:p>
            <a:endParaRPr lang="en-US" dirty="0">
              <a:solidFill>
                <a:schemeClr val="accent2"/>
              </a:solidFill>
            </a:endParaRPr>
          </a:p>
          <a:p>
            <a:pPr marL="411480" indent="-342900">
              <a:defRPr/>
            </a:pPr>
            <a:r>
              <a:rPr lang="en-US" altLang="en-US" dirty="0">
                <a:solidFill>
                  <a:schemeClr val="accent2"/>
                </a:solidFill>
              </a:rPr>
              <a:t>Suspected intracranial hemorrhage:</a:t>
            </a:r>
          </a:p>
          <a:p>
            <a:pPr marL="708660" lvl="1" indent="-342900">
              <a:buFont typeface="Wingdings" panose="05000000000000000000" pitchFamily="2" charset="2"/>
              <a:buChar char="§"/>
              <a:defRPr/>
            </a:pPr>
            <a:r>
              <a:rPr lang="en-US" altLang="en-US" dirty="0"/>
              <a:t>any acute neurological  deterioration</a:t>
            </a:r>
          </a:p>
          <a:p>
            <a:pPr marL="708660" lvl="1" indent="-342900">
              <a:buFont typeface="Wingdings" panose="05000000000000000000" pitchFamily="2" charset="2"/>
              <a:buChar char="§"/>
              <a:defRPr/>
            </a:pPr>
            <a:r>
              <a:rPr lang="en-US" altLang="en-US" dirty="0"/>
              <a:t>new headache</a:t>
            </a:r>
          </a:p>
          <a:p>
            <a:pPr marL="708660" lvl="1" indent="-342900">
              <a:buFont typeface="Wingdings" panose="05000000000000000000" pitchFamily="2" charset="2"/>
              <a:buChar char="§"/>
              <a:defRPr/>
            </a:pPr>
            <a:r>
              <a:rPr lang="en-US" altLang="en-US" dirty="0"/>
              <a:t>nausea and vomiting </a:t>
            </a:r>
          </a:p>
          <a:p>
            <a:pPr marL="114300" indent="0">
              <a:buNone/>
            </a:pPr>
            <a:endParaRPr lang="en-US" sz="2800" dirty="0"/>
          </a:p>
        </p:txBody>
      </p:sp>
      <p:pic>
        <p:nvPicPr>
          <p:cNvPr id="5" name="Picture 4" descr="Screen Shot 2019-08-16 at 4.08.42 P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28" y="1961929"/>
            <a:ext cx="2876211" cy="4072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17003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Ideal stroke care systems</a:t>
            </a:r>
            <a:br>
              <a:rPr lang="en-US" dirty="0"/>
            </a:br>
            <a:r>
              <a:rPr lang="en-US" dirty="0">
                <a:solidFill>
                  <a:schemeClr val="tx1"/>
                </a:solidFill>
              </a:rPr>
              <a:t>inpatient post-prevention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1379" y="1594069"/>
            <a:ext cx="8907518" cy="5202621"/>
          </a:xfrm>
        </p:spPr>
        <p:txBody>
          <a:bodyPr>
            <a:noAutofit/>
          </a:bodyPr>
          <a:lstStyle/>
          <a:p>
            <a:pPr marL="114300" indent="0">
              <a:buNone/>
            </a:pPr>
            <a:r>
              <a:rPr lang="en-US" sz="2800" dirty="0"/>
              <a:t>Main goals of post-stroke care is </a:t>
            </a:r>
            <a:r>
              <a:rPr lang="en-US" sz="2800" i="1" u="sng" dirty="0"/>
              <a:t>prevention of recurrent strokes</a:t>
            </a:r>
            <a:r>
              <a:rPr lang="en-US" sz="2800" dirty="0"/>
              <a:t>:</a:t>
            </a:r>
          </a:p>
          <a:p>
            <a:endParaRPr lang="en-US" dirty="0"/>
          </a:p>
          <a:p>
            <a:pPr lvl="1"/>
            <a:r>
              <a:rPr lang="en-US" sz="2400" b="1" dirty="0"/>
              <a:t>Blood thinners </a:t>
            </a:r>
            <a:r>
              <a:rPr lang="en-US" sz="2400" dirty="0"/>
              <a:t>(antiplatelets &amp; anticoagulants)</a:t>
            </a:r>
          </a:p>
          <a:p>
            <a:pPr lvl="2"/>
            <a:r>
              <a:rPr lang="en-US" sz="2400" dirty="0" err="1"/>
              <a:t>AFib</a:t>
            </a:r>
            <a:endParaRPr lang="en-US" sz="2400" dirty="0"/>
          </a:p>
          <a:p>
            <a:pPr lvl="1"/>
            <a:r>
              <a:rPr lang="en-US" sz="2400" b="1" dirty="0"/>
              <a:t>Statins</a:t>
            </a:r>
          </a:p>
          <a:p>
            <a:pPr lvl="1"/>
            <a:r>
              <a:rPr lang="en-US" sz="2400" b="1" dirty="0"/>
              <a:t>Blood pressure </a:t>
            </a:r>
            <a:br>
              <a:rPr lang="en-US" sz="2400" b="1" dirty="0"/>
            </a:br>
            <a:r>
              <a:rPr lang="en-US" sz="2400" b="1" dirty="0"/>
              <a:t>medications</a:t>
            </a:r>
            <a:endParaRPr lang="en-US" sz="2400" dirty="0"/>
          </a:p>
          <a:p>
            <a:pPr lvl="1"/>
            <a:r>
              <a:rPr lang="en-US" sz="2400" b="1" dirty="0"/>
              <a:t>Antidepressants </a:t>
            </a:r>
          </a:p>
          <a:p>
            <a:pPr lvl="1"/>
            <a:r>
              <a:rPr lang="en-US" sz="2400" b="1" dirty="0"/>
              <a:t>Nutrition</a:t>
            </a:r>
          </a:p>
          <a:p>
            <a:pPr lvl="2"/>
            <a:r>
              <a:rPr lang="en-US" sz="2400" dirty="0"/>
              <a:t>Plant-based diets</a:t>
            </a:r>
          </a:p>
          <a:p>
            <a:pPr marL="411480" lvl="1" indent="0">
              <a:buNone/>
            </a:pPr>
            <a:endParaRPr lang="en-US" sz="2200" b="1" dirty="0"/>
          </a:p>
          <a:p>
            <a:pPr lvl="1"/>
            <a:endParaRPr lang="en-US" sz="2400" b="1" dirty="0"/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E77CB0C-56FE-4E61-A84F-CECF8D6DED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3858886"/>
            <a:ext cx="4745421" cy="2590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9535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Ideal stroke care systems</a:t>
            </a:r>
            <a:br>
              <a:rPr lang="en-US" dirty="0"/>
            </a:br>
            <a:r>
              <a:rPr lang="en-US" dirty="0">
                <a:solidFill>
                  <a:schemeClr val="tx1"/>
                </a:solidFill>
              </a:rPr>
              <a:t>rehabilitation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94069"/>
            <a:ext cx="8229600" cy="5202621"/>
          </a:xfrm>
        </p:spPr>
        <p:txBody>
          <a:bodyPr>
            <a:noAutofit/>
          </a:bodyPr>
          <a:lstStyle/>
          <a:p>
            <a:r>
              <a:rPr lang="en-US" sz="2800" dirty="0"/>
              <a:t>Long-term primary care and neurology should be arranged.</a:t>
            </a:r>
          </a:p>
          <a:p>
            <a:endParaRPr lang="en-US" sz="2800" dirty="0"/>
          </a:p>
          <a:p>
            <a:r>
              <a:rPr lang="en-US" sz="2800" dirty="0">
                <a:solidFill>
                  <a:srgbClr val="CF543F"/>
                </a:solidFill>
              </a:rPr>
              <a:t>REHAB IS KEY TO </a:t>
            </a:r>
            <a:br>
              <a:rPr lang="en-US" sz="2800" dirty="0">
                <a:solidFill>
                  <a:srgbClr val="CF543F"/>
                </a:solidFill>
              </a:rPr>
            </a:br>
            <a:r>
              <a:rPr lang="en-US" sz="2800" dirty="0">
                <a:solidFill>
                  <a:srgbClr val="CF543F"/>
                </a:solidFill>
              </a:rPr>
              <a:t>RECOVERY FOR </a:t>
            </a:r>
            <a:br>
              <a:rPr lang="en-US" sz="2800" dirty="0">
                <a:solidFill>
                  <a:srgbClr val="CF543F"/>
                </a:solidFill>
              </a:rPr>
            </a:br>
            <a:r>
              <a:rPr lang="en-US" sz="2800" dirty="0">
                <a:solidFill>
                  <a:srgbClr val="CF543F"/>
                </a:solidFill>
              </a:rPr>
              <a:t>POST-STROKE </a:t>
            </a:r>
            <a:br>
              <a:rPr lang="en-US" sz="2800" dirty="0">
                <a:solidFill>
                  <a:srgbClr val="CF543F"/>
                </a:solidFill>
              </a:rPr>
            </a:br>
            <a:r>
              <a:rPr lang="en-US" sz="2800" dirty="0">
                <a:solidFill>
                  <a:srgbClr val="CF543F"/>
                </a:solidFill>
              </a:rPr>
              <a:t>IMPAIRMENTS </a:t>
            </a:r>
            <a:br>
              <a:rPr lang="en-US" sz="2800" dirty="0">
                <a:solidFill>
                  <a:srgbClr val="CF543F"/>
                </a:solidFill>
              </a:rPr>
            </a:br>
            <a:r>
              <a:rPr lang="en-US" sz="2800" dirty="0">
                <a:solidFill>
                  <a:srgbClr val="CF543F"/>
                </a:solidFill>
              </a:rPr>
              <a:t>TO IMPROVE QUALITY </a:t>
            </a:r>
            <a:br>
              <a:rPr lang="en-US" sz="2800" dirty="0">
                <a:solidFill>
                  <a:srgbClr val="CF543F"/>
                </a:solidFill>
              </a:rPr>
            </a:br>
            <a:r>
              <a:rPr lang="en-US" sz="2800" dirty="0">
                <a:solidFill>
                  <a:srgbClr val="CF543F"/>
                </a:solidFill>
              </a:rPr>
              <a:t>OF LIFE</a:t>
            </a:r>
          </a:p>
          <a:p>
            <a:pPr marL="114300" indent="0">
              <a:buNone/>
            </a:pPr>
            <a:endParaRPr lang="en-US" sz="2800" dirty="0">
              <a:solidFill>
                <a:srgbClr val="CF543F"/>
              </a:solidFill>
            </a:endParaRPr>
          </a:p>
        </p:txBody>
      </p:sp>
      <p:pic>
        <p:nvPicPr>
          <p:cNvPr id="4" name="Picture 3" descr="Screen Shot 2019-08-16 at 4.31.33 P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6019" y="2887497"/>
            <a:ext cx="3510781" cy="3188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0624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Ideal stroke care systems</a:t>
            </a:r>
            <a:br>
              <a:rPr lang="en-US" dirty="0"/>
            </a:br>
            <a:r>
              <a:rPr lang="en-US" dirty="0">
                <a:solidFill>
                  <a:schemeClr val="tx1"/>
                </a:solidFill>
              </a:rPr>
              <a:t>QUESTIONS?</a:t>
            </a:r>
          </a:p>
        </p:txBody>
      </p:sp>
      <p:pic>
        <p:nvPicPr>
          <p:cNvPr id="6" name="Content Placeholder 5" descr="7-5-10.jpg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738" b="-22738"/>
          <a:stretch>
            <a:fillRect/>
          </a:stretch>
        </p:blipFill>
        <p:spPr/>
      </p:pic>
      <p:pic>
        <p:nvPicPr>
          <p:cNvPr id="7" name="Content Placeholder 6" descr="7-19-09 (2).jpg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755" b="-22755"/>
          <a:stretch>
            <a:fillRect/>
          </a:stretch>
        </p:blipFill>
        <p:spPr/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7228C14-8EAE-484B-9AB3-C189936A2CE9}"/>
              </a:ext>
            </a:extLst>
          </p:cNvPr>
          <p:cNvSpPr txBox="1"/>
          <p:nvPr/>
        </p:nvSpPr>
        <p:spPr>
          <a:xfrm>
            <a:off x="984738" y="5941813"/>
            <a:ext cx="71745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jcunha00@Hotmail.com</a:t>
            </a:r>
          </a:p>
        </p:txBody>
      </p:sp>
    </p:spTree>
    <p:extLst>
      <p:ext uri="{BB962C8B-B14F-4D97-AF65-F5344CB8AC3E}">
        <p14:creationId xmlns:p14="http://schemas.microsoft.com/office/powerpoint/2010/main" val="239021000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SOUCRES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11586"/>
            <a:ext cx="9143999" cy="5246414"/>
          </a:xfrm>
        </p:spPr>
        <p:txBody>
          <a:bodyPr>
            <a:noAutofit/>
          </a:bodyPr>
          <a:lstStyle/>
          <a:p>
            <a:r>
              <a:rPr lang="en-US" sz="1200" dirty="0"/>
              <a:t>American Family Physician. </a:t>
            </a:r>
            <a:r>
              <a:rPr lang="en-US" sz="1200" u="sng" dirty="0"/>
              <a:t>AHA and ASA Release Guideline for Prevention of Future Stroke in Patients with Stroke or TIA</a:t>
            </a:r>
            <a:r>
              <a:rPr lang="en-US" sz="1200" dirty="0"/>
              <a:t>. 15 January 2015. 13 August 2019 &lt;https://</a:t>
            </a:r>
            <a:r>
              <a:rPr lang="en-US" sz="1200" dirty="0" err="1"/>
              <a:t>www.aafp.org</a:t>
            </a:r>
            <a:r>
              <a:rPr lang="en-US" sz="1200" dirty="0"/>
              <a:t>/</a:t>
            </a:r>
            <a:r>
              <a:rPr lang="en-US" sz="1200" dirty="0" err="1"/>
              <a:t>afp</a:t>
            </a:r>
            <a:r>
              <a:rPr lang="en-US" sz="1200" dirty="0"/>
              <a:t>/2015/0115/p136.html&gt;.</a:t>
            </a:r>
          </a:p>
          <a:p>
            <a:pPr marL="114300" indent="0">
              <a:buNone/>
            </a:pPr>
            <a:endParaRPr lang="en-US" sz="1200" dirty="0"/>
          </a:p>
          <a:p>
            <a:r>
              <a:rPr lang="en-US" sz="1200" dirty="0"/>
              <a:t>American Heart Association. </a:t>
            </a:r>
            <a:r>
              <a:rPr lang="en-US" sz="1200" u="sng" dirty="0"/>
              <a:t>Recommendations for the Establishment of Stroke Systems of Care: Recommendations From the American Stroke Association's Task Force on the Development of Stroke Systems</a:t>
            </a:r>
            <a:r>
              <a:rPr lang="en-US" sz="1200" dirty="0"/>
              <a:t>. 2 February 2005. 16 August 2019 &lt;http://</a:t>
            </a:r>
            <a:r>
              <a:rPr lang="en-US" sz="1200" dirty="0" err="1"/>
              <a:t>www.heart.org</a:t>
            </a:r>
            <a:r>
              <a:rPr lang="en-US" sz="1200" dirty="0"/>
              <a:t>/</a:t>
            </a:r>
            <a:r>
              <a:rPr lang="en-US" sz="1200" dirty="0" err="1"/>
              <a:t>idc</a:t>
            </a:r>
            <a:r>
              <a:rPr lang="en-US" sz="1200" dirty="0"/>
              <a:t>/groups/heart-public/@</a:t>
            </a:r>
            <a:r>
              <a:rPr lang="en-US" sz="1200" dirty="0" err="1"/>
              <a:t>wcm</a:t>
            </a:r>
            <a:r>
              <a:rPr lang="en-US" sz="1200" dirty="0"/>
              <a:t>/@</a:t>
            </a:r>
            <a:r>
              <a:rPr lang="en-US" sz="1200" dirty="0" err="1"/>
              <a:t>mwa</a:t>
            </a:r>
            <a:r>
              <a:rPr lang="en-US" sz="1200" dirty="0"/>
              <a:t>/documents/downloadable/ucm_453279.pdf&gt;.</a:t>
            </a:r>
          </a:p>
          <a:p>
            <a:pPr marL="114300" indent="0">
              <a:buNone/>
            </a:pPr>
            <a:endParaRPr lang="en-US" sz="1200" dirty="0"/>
          </a:p>
          <a:p>
            <a:r>
              <a:rPr lang="en-US" sz="1200" dirty="0"/>
              <a:t>American Stroke Association. </a:t>
            </a:r>
            <a:r>
              <a:rPr lang="en-US" sz="1200" u="sng" dirty="0"/>
              <a:t>Recommendations for the Establishment of Stroke Systems of Care: A 2019 Update</a:t>
            </a:r>
            <a:r>
              <a:rPr lang="en-US" sz="1200" dirty="0"/>
              <a:t>. 20 May 2019. 13 August 2019 &lt;https://</a:t>
            </a:r>
            <a:r>
              <a:rPr lang="en-US" sz="1200" dirty="0" err="1"/>
              <a:t>www.ahajournals.org</a:t>
            </a:r>
            <a:r>
              <a:rPr lang="en-US" sz="1200" dirty="0"/>
              <a:t>/</a:t>
            </a:r>
            <a:r>
              <a:rPr lang="en-US" sz="1200" dirty="0" err="1"/>
              <a:t>doi</a:t>
            </a:r>
            <a:r>
              <a:rPr lang="en-US" sz="1200" dirty="0"/>
              <a:t>/10.1161/STR.0000000000000173&gt;.</a:t>
            </a:r>
          </a:p>
          <a:p>
            <a:pPr marL="114300" indent="0">
              <a:buNone/>
            </a:pPr>
            <a:endParaRPr lang="en-US" sz="1200" dirty="0"/>
          </a:p>
          <a:p>
            <a:r>
              <a:rPr lang="en-US" sz="1200" dirty="0"/>
              <a:t>Caswell, Jon. </a:t>
            </a:r>
            <a:r>
              <a:rPr lang="en-US" sz="1200" u="sng" dirty="0"/>
              <a:t>Understanding Common Post-Stroke Medications</a:t>
            </a:r>
            <a:r>
              <a:rPr lang="en-US" sz="1200" dirty="0"/>
              <a:t>. Fall 2017. American Heart Association. 13 August 2019 &lt;http://</a:t>
            </a:r>
            <a:r>
              <a:rPr lang="en-US" sz="1200" dirty="0" err="1"/>
              <a:t>strokeconnection.strokeassociation.org</a:t>
            </a:r>
            <a:r>
              <a:rPr lang="en-US" sz="1200" dirty="0"/>
              <a:t>/Fall-2017/Understanding-Common-Post-Stroke-Medications/&gt;.</a:t>
            </a:r>
          </a:p>
          <a:p>
            <a:pPr marL="114300" indent="0">
              <a:buNone/>
            </a:pPr>
            <a:endParaRPr lang="en-US" sz="1200" dirty="0"/>
          </a:p>
          <a:p>
            <a:r>
              <a:rPr lang="en-US" sz="1200" dirty="0"/>
              <a:t>M.D., Michael </a:t>
            </a:r>
            <a:r>
              <a:rPr lang="en-US" sz="1200" dirty="0" err="1"/>
              <a:t>Greger</a:t>
            </a:r>
            <a:r>
              <a:rPr lang="en-US" sz="1200" dirty="0"/>
              <a:t>. </a:t>
            </a:r>
            <a:r>
              <a:rPr lang="en-US" sz="1200" u="sng" dirty="0"/>
              <a:t>How to Prevent a Stroke</a:t>
            </a:r>
            <a:r>
              <a:rPr lang="en-US" sz="1200" dirty="0"/>
              <a:t>. 10 April 2015. 16 </a:t>
            </a:r>
            <a:r>
              <a:rPr lang="en-US" sz="1200" dirty="0" err="1"/>
              <a:t>Augustq</a:t>
            </a:r>
            <a:r>
              <a:rPr lang="en-US" sz="1200" dirty="0"/>
              <a:t> 2019 &lt;https://</a:t>
            </a:r>
            <a:r>
              <a:rPr lang="en-US" sz="1200" dirty="0" err="1"/>
              <a:t>nutritionfacts.org</a:t>
            </a:r>
            <a:r>
              <a:rPr lang="en-US" sz="1200" dirty="0"/>
              <a:t>/video/how-to-prevent-a-stroke/&gt;.</a:t>
            </a:r>
          </a:p>
          <a:p>
            <a:pPr marL="114300" indent="0">
              <a:buNone/>
            </a:pPr>
            <a:endParaRPr lang="en-US" sz="1200" dirty="0"/>
          </a:p>
          <a:p>
            <a:r>
              <a:rPr lang="en-US" sz="1200" dirty="0" err="1"/>
              <a:t>Samaniego</a:t>
            </a:r>
            <a:r>
              <a:rPr lang="en-US" sz="1200" dirty="0"/>
              <a:t>, Edgar A. </a:t>
            </a:r>
            <a:r>
              <a:rPr lang="en-US" sz="1200" u="sng" dirty="0"/>
              <a:t>Acute Stroke Management In The Era Of </a:t>
            </a:r>
            <a:r>
              <a:rPr lang="en-US" sz="1200" u="sng" dirty="0" err="1"/>
              <a:t>Thrombectomy</a:t>
            </a:r>
            <a:r>
              <a:rPr lang="en-US" sz="1200" u="sng" dirty="0"/>
              <a:t> </a:t>
            </a:r>
            <a:r>
              <a:rPr lang="en-US" sz="1200" dirty="0"/>
              <a:t>. Cham: Springer, 2019.</a:t>
            </a:r>
          </a:p>
          <a:p>
            <a:pPr marL="114300" indent="0">
              <a:buNone/>
            </a:pPr>
            <a:endParaRPr lang="en-US" sz="1200" dirty="0"/>
          </a:p>
          <a:p>
            <a:r>
              <a:rPr lang="en-US" sz="1200" dirty="0"/>
              <a:t>Wisconsin Coverdell Stroke Program. </a:t>
            </a:r>
            <a:r>
              <a:rPr lang="en-US" sz="1200" u="sng" dirty="0"/>
              <a:t>Best Practices to Improve Coordinated Stroke Care for Emergency Medical Service Professionals</a:t>
            </a:r>
            <a:r>
              <a:rPr lang="en-US" sz="1200" dirty="0"/>
              <a:t>. 2015. 13 August 2019 &lt;https://</a:t>
            </a:r>
            <a:r>
              <a:rPr lang="en-US" sz="1200" dirty="0" err="1"/>
              <a:t>www.dhs.wisconsin.gov</a:t>
            </a:r>
            <a:r>
              <a:rPr lang="en-US" sz="1200" dirty="0"/>
              <a:t>/publications/p01158.pdf&gt;.</a:t>
            </a:r>
          </a:p>
          <a:p>
            <a:pPr marL="114300" indent="0">
              <a:buNone/>
            </a:pPr>
            <a:endParaRPr lang="en-US" sz="1200" dirty="0"/>
          </a:p>
          <a:p>
            <a:r>
              <a:rPr lang="en-US" sz="1200" dirty="0"/>
              <a:t>World Health Organization. </a:t>
            </a:r>
            <a:r>
              <a:rPr lang="en-US" sz="1200" u="sng" dirty="0"/>
              <a:t>Stroke: a global response is needed</a:t>
            </a:r>
            <a:r>
              <a:rPr lang="en-US" sz="1200" dirty="0"/>
              <a:t>. September 2016. 18 August 2019 https://www.who.int/bulletin/volumes/94/9/16-181636/en/.</a:t>
            </a:r>
          </a:p>
        </p:txBody>
      </p:sp>
    </p:spTree>
    <p:extLst>
      <p:ext uri="{BB962C8B-B14F-4D97-AF65-F5344CB8AC3E}">
        <p14:creationId xmlns:p14="http://schemas.microsoft.com/office/powerpoint/2010/main" val="406037732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IMAGE SOUCRES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647" y="1752600"/>
            <a:ext cx="8926992" cy="5017462"/>
          </a:xfrm>
        </p:spPr>
        <p:txBody>
          <a:bodyPr>
            <a:normAutofit fontScale="55000" lnSpcReduction="20000"/>
          </a:bodyPr>
          <a:lstStyle/>
          <a:p>
            <a:pPr marL="114300" indent="0">
              <a:buNone/>
            </a:pPr>
            <a:r>
              <a:rPr lang="en-US" dirty="0"/>
              <a:t>Time is brain: https://blogs.ohsu.edu/brain/files/2015/06/ThinkstockPhotos-154091393.jpg</a:t>
            </a:r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r>
              <a:rPr lang="en-US" dirty="0"/>
              <a:t>CBHT: Massachusetts Department of Public Health 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Guatemala ambulance: https://studio-octavio.photoshelter.com/image/I0000MIu7nG8uJc4</a:t>
            </a:r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r>
              <a:rPr lang="en-US" dirty="0"/>
              <a:t>Stroke center: http://www.lighthousenewsdaily.com/wp-content/uploads/2015/05/comprehensive-stroke-center.png</a:t>
            </a:r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r>
              <a:rPr lang="en-US" dirty="0" err="1"/>
              <a:t>Thrombectomy</a:t>
            </a:r>
            <a:r>
              <a:rPr lang="en-US" dirty="0"/>
              <a:t>: https://pn.bmj.com/content/17/4/252</a:t>
            </a:r>
          </a:p>
          <a:p>
            <a:pPr marL="114300" indent="0">
              <a:buNone/>
            </a:pPr>
            <a:r>
              <a:rPr lang="en-US" dirty="0"/>
              <a:t> </a:t>
            </a:r>
          </a:p>
          <a:p>
            <a:pPr marL="114300" indent="0">
              <a:buNone/>
            </a:pPr>
            <a:r>
              <a:rPr lang="en-US" dirty="0"/>
              <a:t>Intracranial hemorrhage: http://2.bp.blogspot.com/-BSiyguCkkqE/Tno5VjJQzzI/AAAAAAAAedo/uf-DToMg91w/w1200-h630-p-nu/hypertensive+bleed.jpg</a:t>
            </a:r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r>
              <a:rPr lang="en-US" dirty="0" err="1"/>
              <a:t>Teleneurology</a:t>
            </a:r>
            <a:r>
              <a:rPr lang="en-US" dirty="0"/>
              <a:t>: https://</a:t>
            </a:r>
            <a:r>
              <a:rPr lang="en-US" dirty="0" err="1"/>
              <a:t>www.mymemorialnetwork.com</a:t>
            </a:r>
            <a:r>
              <a:rPr lang="en-US" dirty="0"/>
              <a:t>/</a:t>
            </a:r>
            <a:r>
              <a:rPr lang="en-US" dirty="0" err="1"/>
              <a:t>teleneurology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Glucose test: https://</a:t>
            </a:r>
            <a:r>
              <a:rPr lang="en-US" dirty="0" err="1"/>
              <a:t>www.medifee.com</a:t>
            </a:r>
            <a:r>
              <a:rPr lang="en-US" dirty="0"/>
              <a:t>/blog/list-of-most-common-diagnostic-tests-used/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Checklist: https://across16.files.wordpress.com/2018/09/color-silhouette-cartoon-clipboard-with-checklist-vector-15091579.jpg</a:t>
            </a:r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r>
              <a:rPr lang="en-US" dirty="0"/>
              <a:t>Plant based diet: https://thebitingtruth.com/wp-content/uploads/2017/12/Blog-image-size-35.png</a:t>
            </a:r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r>
              <a:rPr lang="en-US" dirty="0"/>
              <a:t>Rehab: http://thornecrest.net/wp-content/uploads/2017/12/bigstock-Two-senior-people-doing-walkin-85618583_922_615_84_s.jpg</a:t>
            </a:r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r>
              <a:rPr lang="en-US" dirty="0"/>
              <a:t>https://</a:t>
            </a:r>
            <a:r>
              <a:rPr lang="en-US" dirty="0" err="1"/>
              <a:t>blog.unbound.org</a:t>
            </a:r>
            <a:r>
              <a:rPr lang="en-US" dirty="0"/>
              <a:t>/2014/05/sponsor-an-elder-through-their-golden-years/</a:t>
            </a:r>
          </a:p>
        </p:txBody>
      </p:sp>
    </p:spTree>
    <p:extLst>
      <p:ext uri="{BB962C8B-B14F-4D97-AF65-F5344CB8AC3E}">
        <p14:creationId xmlns:p14="http://schemas.microsoft.com/office/powerpoint/2010/main" val="20087794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Stroke statistics</a:t>
            </a:r>
            <a:br>
              <a:rPr lang="en-US" dirty="0"/>
            </a:br>
            <a:r>
              <a:rPr lang="en-US" dirty="0"/>
              <a:t>USA</a:t>
            </a:r>
          </a:p>
        </p:txBody>
      </p:sp>
      <p:pic>
        <p:nvPicPr>
          <p:cNvPr id="10" name="Content Placeholder 9" descr="Screen Shot 2019-08-13 at 2.26.39 PM.pn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4702" b="-64702"/>
          <a:stretch>
            <a:fillRect/>
          </a:stretch>
        </p:blipFill>
        <p:spPr>
          <a:xfrm>
            <a:off x="98383" y="1285443"/>
            <a:ext cx="4436164" cy="4840720"/>
          </a:xfrm>
        </p:spPr>
      </p:pic>
      <p:pic>
        <p:nvPicPr>
          <p:cNvPr id="11" name="Content Placeholder 10" descr="Screen Shot 2019-08-13 at 2.27.00 PM.pn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3231" b="-63231"/>
          <a:stretch>
            <a:fillRect/>
          </a:stretch>
        </p:blipFill>
        <p:spPr>
          <a:xfrm>
            <a:off x="4648199" y="1331147"/>
            <a:ext cx="4394063" cy="4795016"/>
          </a:xfrm>
        </p:spPr>
      </p:pic>
      <p:sp>
        <p:nvSpPr>
          <p:cNvPr id="12" name="TextBox 11"/>
          <p:cNvSpPr txBox="1"/>
          <p:nvPr/>
        </p:nvSpPr>
        <p:spPr>
          <a:xfrm>
            <a:off x="98383" y="6111437"/>
            <a:ext cx="89438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Wisconsin Coverdell Stroke Program, Best Practices to Improve Coordinated Stroke Care for Emergency Medical Service Professionals from ASA, </a:t>
            </a:r>
            <a:r>
              <a:rPr lang="en-US" sz="1400" dirty="0" err="1"/>
              <a:t>StrokeAssociation.org</a:t>
            </a:r>
            <a:r>
              <a:rPr lang="en-US" sz="1400" dirty="0"/>
              <a:t>, 2014</a:t>
            </a:r>
          </a:p>
        </p:txBody>
      </p:sp>
    </p:spTree>
    <p:extLst>
      <p:ext uri="{BB962C8B-B14F-4D97-AF65-F5344CB8AC3E}">
        <p14:creationId xmlns:p14="http://schemas.microsoft.com/office/powerpoint/2010/main" val="19371874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Stroke statistics</a:t>
            </a:r>
            <a:br>
              <a:rPr lang="en-US" dirty="0"/>
            </a:br>
            <a:r>
              <a:rPr lang="en-US" dirty="0"/>
              <a:t>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31379" y="1752600"/>
            <a:ext cx="8881241" cy="5009055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r>
              <a:rPr lang="en-US" sz="2800" dirty="0"/>
              <a:t>Worldwide, stroke is the </a:t>
            </a:r>
            <a:r>
              <a:rPr lang="en-US" sz="2800" b="1" dirty="0">
                <a:solidFill>
                  <a:schemeClr val="accent2"/>
                </a:solidFill>
              </a:rPr>
              <a:t>2nd leading cause of death </a:t>
            </a:r>
            <a:r>
              <a:rPr lang="en-US" sz="2800" dirty="0"/>
              <a:t>and the 3rd leading cause of disability.</a:t>
            </a:r>
          </a:p>
          <a:p>
            <a:endParaRPr lang="en-US" sz="2800" baseline="30000" dirty="0"/>
          </a:p>
          <a:p>
            <a:r>
              <a:rPr lang="en-US" sz="2800" dirty="0"/>
              <a:t>On average, stroke occurs 15 years earlier in – and causes more deaths of – people living in low- and middle-income countries, compared to those in high-income countries.</a:t>
            </a:r>
          </a:p>
        </p:txBody>
      </p:sp>
    </p:spTree>
    <p:extLst>
      <p:ext uri="{BB962C8B-B14F-4D97-AF65-F5344CB8AC3E}">
        <p14:creationId xmlns:p14="http://schemas.microsoft.com/office/powerpoint/2010/main" val="2715304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Stroke statistics</a:t>
            </a:r>
            <a:br>
              <a:rPr lang="en-US" dirty="0"/>
            </a:br>
            <a:r>
              <a:rPr lang="en-US" dirty="0"/>
              <a:t>Guatemala</a:t>
            </a:r>
          </a:p>
        </p:txBody>
      </p:sp>
      <p:pic>
        <p:nvPicPr>
          <p:cNvPr id="6" name="Content Placeholder 5" descr="Screen Shot 2019-08-18 at 7.29.1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5" r="1305"/>
          <a:stretch>
            <a:fillRect/>
          </a:stretch>
        </p:blipFill>
        <p:spPr/>
      </p:pic>
      <p:sp>
        <p:nvSpPr>
          <p:cNvPr id="7" name="TextBox 6"/>
          <p:cNvSpPr txBox="1"/>
          <p:nvPr/>
        </p:nvSpPr>
        <p:spPr>
          <a:xfrm>
            <a:off x="457200" y="6425060"/>
            <a:ext cx="822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Image Source: Institute for Health Metrics and Evaluation, Guatemala</a:t>
            </a:r>
          </a:p>
        </p:txBody>
      </p:sp>
    </p:spTree>
    <p:extLst>
      <p:ext uri="{BB962C8B-B14F-4D97-AF65-F5344CB8AC3E}">
        <p14:creationId xmlns:p14="http://schemas.microsoft.com/office/powerpoint/2010/main" val="5705989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Stroke statistics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1379" y="1629104"/>
            <a:ext cx="8898759" cy="4497060"/>
          </a:xfrm>
        </p:spPr>
        <p:txBody>
          <a:bodyPr>
            <a:normAutofit/>
          </a:bodyPr>
          <a:lstStyle/>
          <a:p>
            <a:r>
              <a:rPr lang="en-US" sz="2800" dirty="0"/>
              <a:t>The lack of oxygen during a stroke can kill about 1.9 million neurons </a:t>
            </a:r>
            <a:r>
              <a:rPr lang="en-US" sz="2800" dirty="0">
                <a:solidFill>
                  <a:srgbClr val="CF543F"/>
                </a:solidFill>
              </a:rPr>
              <a:t>every minute</a:t>
            </a:r>
            <a:r>
              <a:rPr lang="en-US" sz="2800" dirty="0"/>
              <a:t>. </a:t>
            </a:r>
          </a:p>
          <a:p>
            <a:r>
              <a:rPr lang="en-US" sz="2800" dirty="0"/>
              <a:t>For ischemic stroke, the brain ages 3.6 years each hour without treatment. </a:t>
            </a:r>
          </a:p>
          <a:p>
            <a:pPr lvl="4"/>
            <a:endParaRPr lang="en-US" sz="2800" b="1" dirty="0">
              <a:solidFill>
                <a:schemeClr val="accent2"/>
              </a:solidFill>
            </a:endParaRPr>
          </a:p>
          <a:p>
            <a:pPr lvl="4"/>
            <a:r>
              <a:rPr lang="en-US" sz="3200" b="1" dirty="0">
                <a:solidFill>
                  <a:schemeClr val="accent2"/>
                </a:solidFill>
              </a:rPr>
              <a:t>TIME IS BRAIN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6128" y="6143681"/>
            <a:ext cx="842007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Wisconsin Coverdell Stroke Program, Best Practices to Improve Coordinated Stroke Care for Emergency Medical Service Professionals from ASA, </a:t>
            </a:r>
            <a:r>
              <a:rPr lang="en-US" sz="1400" dirty="0" err="1"/>
              <a:t>StrokeAssociation.org</a:t>
            </a:r>
            <a:r>
              <a:rPr lang="en-US" sz="1400" dirty="0"/>
              <a:t>, 2014</a:t>
            </a:r>
          </a:p>
          <a:p>
            <a:endParaRPr lang="en-US" dirty="0"/>
          </a:p>
        </p:txBody>
      </p:sp>
      <p:pic>
        <p:nvPicPr>
          <p:cNvPr id="5" name="Picture 4" descr="ThinkstockPhotos-15409139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919" y="3343153"/>
            <a:ext cx="2845149" cy="269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3917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Ideal stroke care systems</a:t>
            </a:r>
            <a:br>
              <a:rPr lang="en-US" dirty="0"/>
            </a:br>
            <a:r>
              <a:rPr lang="en-US" b="1" dirty="0">
                <a:solidFill>
                  <a:schemeClr val="accent2"/>
                </a:solidFill>
              </a:rPr>
              <a:t>2019</a:t>
            </a:r>
          </a:p>
        </p:txBody>
      </p:sp>
      <p:pic>
        <p:nvPicPr>
          <p:cNvPr id="6" name="Content Placeholder 5" descr="Screen Shot 2019-08-13 at 2.18.33 P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49" b="-349379"/>
          <a:stretch/>
        </p:blipFill>
        <p:spPr>
          <a:xfrm>
            <a:off x="606820" y="3429000"/>
            <a:ext cx="8229600" cy="5035609"/>
          </a:xfrm>
        </p:spPr>
      </p:pic>
      <p:pic>
        <p:nvPicPr>
          <p:cNvPr id="7" name="Picture 6" descr="Screen Shot 2019-08-13 at 2.18.44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28" y="4978192"/>
            <a:ext cx="7276173" cy="106503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0430" y="6307919"/>
            <a:ext cx="8436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Recommendations for the Establishment of Stroke Systems of Care: A 2019 Update, </a:t>
            </a:r>
          </a:p>
          <a:p>
            <a:pPr algn="ctr"/>
            <a:r>
              <a:rPr lang="en-US" sz="1400" dirty="0"/>
              <a:t>American Stroke Association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CAD46D0F-6170-4FB6-9C19-DC1C802396C3}"/>
              </a:ext>
            </a:extLst>
          </p:cNvPr>
          <p:cNvSpPr/>
          <p:nvPr/>
        </p:nvSpPr>
        <p:spPr>
          <a:xfrm>
            <a:off x="426128" y="1785916"/>
            <a:ext cx="84102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In 2005, 2013, and 2019 American Stroke Association (ASA) produced guidelines outlining “</a:t>
            </a:r>
            <a:r>
              <a:rPr lang="en-US" sz="2800" b="1" dirty="0">
                <a:solidFill>
                  <a:srgbClr val="CF543F"/>
                </a:solidFill>
              </a:rPr>
              <a:t>Best Practices</a:t>
            </a:r>
            <a:r>
              <a:rPr lang="en-US" sz="2800" dirty="0"/>
              <a:t>” in stroke care</a:t>
            </a:r>
          </a:p>
        </p:txBody>
      </p:sp>
    </p:spTree>
    <p:extLst>
      <p:ext uri="{BB962C8B-B14F-4D97-AF65-F5344CB8AC3E}">
        <p14:creationId xmlns:p14="http://schemas.microsoft.com/office/powerpoint/2010/main" val="5262756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103" y="408372"/>
            <a:ext cx="8925035" cy="1039427"/>
          </a:xfrm>
        </p:spPr>
        <p:txBody>
          <a:bodyPr>
            <a:normAutofit fontScale="90000"/>
          </a:bodyPr>
          <a:lstStyle/>
          <a:p>
            <a:r>
              <a:rPr lang="en-US" dirty="0"/>
              <a:t>Ideal stroke care systems</a:t>
            </a:r>
            <a:br>
              <a:rPr lang="en-US" dirty="0"/>
            </a:br>
            <a:r>
              <a:rPr lang="en-US" dirty="0">
                <a:solidFill>
                  <a:schemeClr val="tx1"/>
                </a:solidFill>
              </a:rPr>
              <a:t>Prevention=</a:t>
            </a:r>
            <a:r>
              <a:rPr lang="en-US" dirty="0">
                <a:solidFill>
                  <a:srgbClr val="CF543F"/>
                </a:solidFill>
              </a:rPr>
              <a:t>community education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103" y="1594069"/>
            <a:ext cx="8925035" cy="5185103"/>
          </a:xfrm>
        </p:spPr>
        <p:txBody>
          <a:bodyPr>
            <a:noAutofit/>
          </a:bodyPr>
          <a:lstStyle/>
          <a:p>
            <a:pPr marL="342900" lvl="1">
              <a:buClr>
                <a:schemeClr val="accent1"/>
              </a:buClr>
            </a:pPr>
            <a:endParaRPr lang="en-US" sz="2800" dirty="0"/>
          </a:p>
          <a:p>
            <a:pPr marL="342900" lvl="1">
              <a:buClr>
                <a:schemeClr val="accent1"/>
              </a:buClr>
            </a:pPr>
            <a:r>
              <a:rPr lang="en-US" sz="2800" dirty="0"/>
              <a:t>A stroke system should support local and regional initiatives to increase awareness including education about: </a:t>
            </a:r>
          </a:p>
          <a:p>
            <a:pPr marL="114300" lvl="1" indent="0">
              <a:lnSpc>
                <a:spcPct val="50000"/>
              </a:lnSpc>
              <a:buClr>
                <a:schemeClr val="accent1"/>
              </a:buClr>
              <a:buNone/>
            </a:pPr>
            <a:endParaRPr lang="en-US" sz="2600" dirty="0"/>
          </a:p>
          <a:p>
            <a:pPr lvl="1"/>
            <a:r>
              <a:rPr lang="en-US" sz="2800" dirty="0"/>
              <a:t>stroke warning signs </a:t>
            </a:r>
          </a:p>
          <a:p>
            <a:pPr lvl="1"/>
            <a:r>
              <a:rPr lang="en-US" sz="2800" dirty="0"/>
              <a:t>risk factors for stroke</a:t>
            </a:r>
          </a:p>
          <a:p>
            <a:pPr lvl="1"/>
            <a:r>
              <a:rPr lang="en-US" sz="2800" dirty="0"/>
              <a:t>stroke prevention </a:t>
            </a:r>
          </a:p>
          <a:p>
            <a:pPr marL="411480" lvl="1" indent="0">
              <a:buNone/>
            </a:pPr>
            <a:endParaRPr lang="en-US" sz="2600" dirty="0"/>
          </a:p>
          <a:p>
            <a:endParaRPr lang="en-US" sz="2800" dirty="0"/>
          </a:p>
        </p:txBody>
      </p:sp>
      <p:pic>
        <p:nvPicPr>
          <p:cNvPr id="4" name="Picture 3" descr="Screen Shot 2019-08-17 at 3.00.53 P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0248" y="3679909"/>
            <a:ext cx="3214415" cy="235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9502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Apothecary.thmx</Template>
  <TotalTime>2189</TotalTime>
  <Words>1636</Words>
  <Application>Microsoft Macintosh PowerPoint</Application>
  <PresentationFormat>Presentación en pantalla (4:3)</PresentationFormat>
  <Paragraphs>270</Paragraphs>
  <Slides>37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37</vt:i4>
      </vt:variant>
    </vt:vector>
  </HeadingPairs>
  <TitlesOfParts>
    <vt:vector size="38" baseType="lpstr">
      <vt:lpstr>Apothecary</vt:lpstr>
      <vt:lpstr>IDEAL STROKE CARE SYSTEMS for the emergency evaluation and treatment of stroke</vt:lpstr>
      <vt:lpstr>My background</vt:lpstr>
      <vt:lpstr>My hospital</vt:lpstr>
      <vt:lpstr>Stroke statistics USA</vt:lpstr>
      <vt:lpstr>Stroke statistics Global</vt:lpstr>
      <vt:lpstr>Stroke statistics Guatemala</vt:lpstr>
      <vt:lpstr>Stroke statistics</vt:lpstr>
      <vt:lpstr>Ideal stroke care systems 2019</vt:lpstr>
      <vt:lpstr>Ideal stroke care systems Prevention=community education</vt:lpstr>
      <vt:lpstr>Ideal stroke care systems Prevention–community education</vt:lpstr>
      <vt:lpstr>Ideal stroke care systems Pre-Hospital care - EMS</vt:lpstr>
      <vt:lpstr>Ideal stroke care systems Pre-Hospital care</vt:lpstr>
      <vt:lpstr>Ideal stroke care systems key role - pre-Hospital care</vt:lpstr>
      <vt:lpstr>Ideal stroke care systems Pre-Hospital care-FUTURE care</vt:lpstr>
      <vt:lpstr>Ideal stroke care systems acute stroke care</vt:lpstr>
      <vt:lpstr>Ideal stroke care systems acute stroke care</vt:lpstr>
      <vt:lpstr>Ideal stroke care systems acute stroke care</vt:lpstr>
      <vt:lpstr>Ideal stroke care systems acute stroke care</vt:lpstr>
      <vt:lpstr>Ideal stroke care systems acute stroke care-TEAM effort</vt:lpstr>
      <vt:lpstr>Holy Cross hospital </vt:lpstr>
      <vt:lpstr>Ideal stroke care systems acute stroke care</vt:lpstr>
      <vt:lpstr>Ideal stroke care systems acute stroke care Neurointerventional Society Target Times</vt:lpstr>
      <vt:lpstr>Ideal stroke care systems acute stroke care</vt:lpstr>
      <vt:lpstr>Ideal stroke care systems acute stroke care</vt:lpstr>
      <vt:lpstr>Ideal stroke care systems acute stroke care</vt:lpstr>
      <vt:lpstr>Ideal stroke care systems acute stroke care</vt:lpstr>
      <vt:lpstr>Ideal stroke care systems acute stroke care-TIME SAVERS</vt:lpstr>
      <vt:lpstr>Ideal stroke care systems acute stroke care-TIME SAVERS</vt:lpstr>
      <vt:lpstr>Ideal stroke care systems acute stroke care</vt:lpstr>
      <vt:lpstr>Ideal stroke care systems acute stroke care - HUB and spoke</vt:lpstr>
      <vt:lpstr>Ideal stroke care systems acute stroke care</vt:lpstr>
      <vt:lpstr>Ideal stroke care systems inpatient post-stroke care protocols</vt:lpstr>
      <vt:lpstr>Ideal stroke care systems inpatient post-prevention</vt:lpstr>
      <vt:lpstr>Ideal stroke care systems rehabilitation</vt:lpstr>
      <vt:lpstr>Ideal stroke care systems QUESTIONS?</vt:lpstr>
      <vt:lpstr>SOUCRES</vt:lpstr>
      <vt:lpstr>Additional IMAGE SOUCRES</vt:lpstr>
    </vt:vector>
  </TitlesOfParts>
  <Company>Shelbyville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IDEAL STROKE CARE SYSTEMS</dc:title>
  <dc:creator>Caye Serling</dc:creator>
  <cp:lastModifiedBy>Mac MAX</cp:lastModifiedBy>
  <cp:revision>340</cp:revision>
  <dcterms:created xsi:type="dcterms:W3CDTF">2019-08-13T17:57:05Z</dcterms:created>
  <dcterms:modified xsi:type="dcterms:W3CDTF">2019-08-26T03:52:09Z</dcterms:modified>
</cp:coreProperties>
</file>