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handoutMasterIdLst>
    <p:handoutMasterId r:id="rId12"/>
  </p:handoutMasterIdLst>
  <p:sldIdLst>
    <p:sldId id="303" r:id="rId2"/>
    <p:sldId id="293" r:id="rId3"/>
    <p:sldId id="305" r:id="rId4"/>
    <p:sldId id="295" r:id="rId5"/>
    <p:sldId id="294" r:id="rId6"/>
    <p:sldId id="296" r:id="rId7"/>
    <p:sldId id="301" r:id="rId8"/>
    <p:sldId id="302" r:id="rId9"/>
    <p:sldId id="297" r:id="rId10"/>
    <p:sldId id="298" r:id="rId11"/>
  </p:sldIdLst>
  <p:sldSz cx="9144000" cy="6858000" type="screen4x3"/>
  <p:notesSz cx="9388475" cy="7102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 userDrawn="1">
          <p15:clr>
            <a:srgbClr val="A4A3A4"/>
          </p15:clr>
        </p15:guide>
        <p15:guide id="2" pos="295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3" autoAdjust="0"/>
    <p:restoredTop sz="94660"/>
  </p:normalViewPr>
  <p:slideViewPr>
    <p:cSldViewPr>
      <p:cViewPr varScale="1">
        <p:scale>
          <a:sx n="113" d="100"/>
          <a:sy n="113" d="100"/>
        </p:scale>
        <p:origin x="11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2237"/>
        <p:guide pos="295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8339" cy="3551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7964" y="0"/>
            <a:ext cx="4068339" cy="3551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2AAFE72E-5211-4733-BDB8-D9F3ADB68DA3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51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7964" y="6746119"/>
            <a:ext cx="4068339" cy="3551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E8B4D88E-E66C-495F-AFAC-6091FCF21D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1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14" y="596019"/>
            <a:ext cx="7510506" cy="3213982"/>
          </a:xfrm>
        </p:spPr>
        <p:txBody>
          <a:bodyPr anchor="b">
            <a:normAutofit/>
          </a:bodyPr>
          <a:lstStyle>
            <a:lvl1pPr algn="ctr">
              <a:defRPr sz="4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314" y="3886200"/>
            <a:ext cx="7510506" cy="2219108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6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677" y="4377485"/>
            <a:ext cx="7413007" cy="907505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7678" y="996188"/>
            <a:ext cx="7301427" cy="298112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677" y="5284990"/>
            <a:ext cx="7413007" cy="81707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7678" y="6181344"/>
            <a:ext cx="533727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88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4" cy="3137782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343400"/>
            <a:ext cx="7511474" cy="175866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79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83818" y="86027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88822" y="29859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3044079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436" y="3650606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641206"/>
            <a:ext cx="7511473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19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603566"/>
            <a:ext cx="7512338" cy="14688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015" y="5072366"/>
            <a:ext cx="7512339" cy="102969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25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83818" y="75385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7556" y="287949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2844369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7" y="3886200"/>
            <a:ext cx="7512338" cy="10536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939862"/>
            <a:ext cx="7512338" cy="1162198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74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6" y="596018"/>
            <a:ext cx="7511473" cy="275678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6" y="3682941"/>
            <a:ext cx="7511473" cy="104928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732224"/>
            <a:ext cx="7511472" cy="1369836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88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66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1708" y="596018"/>
            <a:ext cx="1778112" cy="55060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8347" y="596018"/>
            <a:ext cx="5624137" cy="550604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14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6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314" y="3270698"/>
            <a:ext cx="7510506" cy="1823305"/>
          </a:xfrm>
        </p:spPr>
        <p:txBody>
          <a:bodyPr anchor="b">
            <a:normAutofit/>
          </a:bodyPr>
          <a:lstStyle>
            <a:lvl1pPr algn="r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314" y="5103810"/>
            <a:ext cx="7510506" cy="99825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73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347" y="2060898"/>
            <a:ext cx="3685073" cy="4031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060898"/>
            <a:ext cx="3689239" cy="403133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8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6306" y="2060898"/>
            <a:ext cx="3397113" cy="733596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347" y="2786027"/>
            <a:ext cx="3685073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150" y="2060898"/>
            <a:ext cx="3419670" cy="725129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5" y="2786027"/>
            <a:ext cx="3701520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89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719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754928"/>
            <a:ext cx="2729523" cy="1371600"/>
          </a:xfrm>
        </p:spPr>
        <p:txBody>
          <a:bodyPr anchor="b">
            <a:normAutofit/>
          </a:bodyPr>
          <a:lstStyle>
            <a:lvl1pPr algn="l">
              <a:defRPr sz="2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8856" y="596018"/>
            <a:ext cx="4500964" cy="5506041"/>
          </a:xfrm>
        </p:spPr>
        <p:txBody>
          <a:bodyPr anchor="ctr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347" y="3126528"/>
            <a:ext cx="272952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03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898269"/>
            <a:ext cx="4423803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15442" y="-18288"/>
            <a:ext cx="2500062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7318" y="3269869"/>
            <a:ext cx="442380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23649" y="6181344"/>
            <a:ext cx="718502" cy="365125"/>
          </a:xfrm>
        </p:spPr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8348" y="6181344"/>
            <a:ext cx="3705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24262" y="6181344"/>
            <a:ext cx="305186" cy="329250"/>
          </a:xfrm>
        </p:spPr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6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8" y="2060898"/>
            <a:ext cx="7511472" cy="404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1708" y="6178260"/>
            <a:ext cx="1287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8347" y="6178260"/>
            <a:ext cx="5624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7202" y="617826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439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28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1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1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1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1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an.com/policy-and-guidelines/guidelines/" TargetMode="External"/><Relationship Id="rId2" Type="http://schemas.openxmlformats.org/officeDocument/2006/relationships/hyperlink" Target="https://professional.heart.org/professional/GuidelinesStatements/UCM_492626_Guidelines-Statements-Search-Page.js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STROKE  POTPOURRI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276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34" y="228600"/>
            <a:ext cx="8229600" cy="1151709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Online Resources for Stroke Guidelines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034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b="1" dirty="0"/>
              <a:t>American Heart Association </a:t>
            </a:r>
          </a:p>
          <a:p>
            <a:pPr marL="0" indent="0">
              <a:buNone/>
            </a:pPr>
            <a:r>
              <a:rPr lang="en-US" sz="2800" dirty="0">
                <a:hlinkClick r:id="rId2"/>
              </a:rPr>
              <a:t>https://professional.heart.org/professional/GuidelinesStatements/UCM_492626_Guidelines-Statements-Search-Page.jsp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b="1" dirty="0"/>
              <a:t>American Academy of Neurology</a:t>
            </a:r>
          </a:p>
          <a:p>
            <a:pPr marL="0" indent="0">
              <a:buNone/>
            </a:pPr>
            <a:r>
              <a:rPr lang="en-US" sz="2800" dirty="0">
                <a:hlinkClick r:id="rId3"/>
              </a:rPr>
              <a:t>https://www.aan.com/policy-and-guidelines/guidelines/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66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“Standard” Stroke Work-up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History, physical exam</a:t>
            </a:r>
          </a:p>
          <a:p>
            <a:r>
              <a:rPr lang="en-US" dirty="0"/>
              <a:t>CT/MRI of brain for stroke topography</a:t>
            </a:r>
          </a:p>
          <a:p>
            <a:r>
              <a:rPr lang="en-US" dirty="0"/>
              <a:t>Vessels – CTA, MRA, carotid US and/or TCD</a:t>
            </a:r>
          </a:p>
          <a:p>
            <a:r>
              <a:rPr lang="en-US" dirty="0"/>
              <a:t>Echocardiography, TTE </a:t>
            </a:r>
          </a:p>
          <a:p>
            <a:r>
              <a:rPr lang="en-US" dirty="0"/>
              <a:t>ECG, 1-2 day tele monitor, 24-hr </a:t>
            </a:r>
            <a:r>
              <a:rPr lang="en-US" dirty="0" err="1"/>
              <a:t>Holter</a:t>
            </a:r>
            <a:r>
              <a:rPr lang="en-US" dirty="0"/>
              <a:t> monitor</a:t>
            </a:r>
          </a:p>
          <a:p>
            <a:r>
              <a:rPr lang="en-US" dirty="0"/>
              <a:t>Labs –CBC, </a:t>
            </a:r>
            <a:r>
              <a:rPr lang="en-US" dirty="0" err="1"/>
              <a:t>chem</a:t>
            </a:r>
            <a:r>
              <a:rPr lang="en-US" dirty="0"/>
              <a:t>, </a:t>
            </a:r>
            <a:r>
              <a:rPr lang="en-US" dirty="0" err="1"/>
              <a:t>coag’s</a:t>
            </a:r>
            <a:r>
              <a:rPr lang="en-US" dirty="0"/>
              <a:t>, lipids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565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8071" y="751820"/>
            <a:ext cx="8229600" cy="5786846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sz="5900" dirty="0"/>
          </a:p>
          <a:p>
            <a:pPr marL="0" indent="0">
              <a:buNone/>
            </a:pPr>
            <a:r>
              <a:rPr lang="en-US" sz="5900" dirty="0"/>
              <a:t>- TEE</a:t>
            </a:r>
          </a:p>
          <a:p>
            <a:pPr marL="0" indent="0">
              <a:buNone/>
            </a:pPr>
            <a:r>
              <a:rPr lang="en-US" sz="5900" dirty="0"/>
              <a:t>- 30 day rhythm monitor, ICM</a:t>
            </a:r>
          </a:p>
          <a:p>
            <a:pPr marL="0" indent="0">
              <a:buNone/>
            </a:pPr>
            <a:r>
              <a:rPr lang="en-US" sz="5900" dirty="0"/>
              <a:t>-catheter angiography</a:t>
            </a:r>
          </a:p>
          <a:p>
            <a:pPr marL="0" indent="0">
              <a:buNone/>
            </a:pPr>
            <a:r>
              <a:rPr lang="en-US" sz="5900" dirty="0"/>
              <a:t>- </a:t>
            </a:r>
            <a:r>
              <a:rPr lang="en-US" sz="5900" dirty="0" err="1"/>
              <a:t>cTCD</a:t>
            </a:r>
            <a:endParaRPr lang="en-US" sz="5900" dirty="0"/>
          </a:p>
          <a:p>
            <a:pPr marL="0" indent="0">
              <a:buNone/>
            </a:pPr>
            <a:r>
              <a:rPr lang="en-US" sz="5900" dirty="0"/>
              <a:t>-hypercoagulability testing</a:t>
            </a:r>
          </a:p>
          <a:p>
            <a:pPr marL="0" indent="0">
              <a:buNone/>
            </a:pPr>
            <a:r>
              <a:rPr lang="en-US" sz="5900" dirty="0"/>
              <a:t>-vasculitis, immune d/o’s</a:t>
            </a:r>
          </a:p>
          <a:p>
            <a:pPr marL="0" indent="0">
              <a:buNone/>
            </a:pPr>
            <a:r>
              <a:rPr lang="en-US" sz="5900" dirty="0"/>
              <a:t>-MR Venography</a:t>
            </a:r>
            <a:endParaRPr lang="en-US" sz="5900" b="1" dirty="0"/>
          </a:p>
          <a:p>
            <a:pPr marL="0" indent="0">
              <a:buNone/>
            </a:pPr>
            <a:r>
              <a:rPr lang="en-US" sz="5900" dirty="0"/>
              <a:t>-genetic testing</a:t>
            </a:r>
          </a:p>
          <a:p>
            <a:pPr marL="0" indent="0">
              <a:buNone/>
            </a:pPr>
            <a:r>
              <a:rPr lang="en-US" sz="5900" dirty="0"/>
              <a:t>-CSF evaluation</a:t>
            </a:r>
          </a:p>
          <a:p>
            <a:pPr marL="0" indent="0">
              <a:buNone/>
            </a:pPr>
            <a:r>
              <a:rPr lang="en-US" sz="5900" dirty="0"/>
              <a:t>-Brain </a:t>
            </a:r>
            <a:r>
              <a:rPr lang="en-US" sz="5900" dirty="0" err="1"/>
              <a:t>Bx</a:t>
            </a:r>
            <a:r>
              <a:rPr lang="en-US" sz="5900" dirty="0"/>
              <a:t> </a:t>
            </a:r>
          </a:p>
          <a:p>
            <a:pPr marL="0" indent="0">
              <a:buNone/>
            </a:pPr>
            <a:r>
              <a:rPr lang="en-US" sz="5900" dirty="0"/>
              <a:t>-Cardiac structure – cardiac CT/MRI</a:t>
            </a:r>
          </a:p>
          <a:p>
            <a:pPr marL="0" indent="0">
              <a:buNone/>
            </a:pPr>
            <a:r>
              <a:rPr lang="en-US" sz="5900" dirty="0"/>
              <a:t>-work-up for occult cancer</a:t>
            </a:r>
          </a:p>
          <a:p>
            <a:pPr marL="0" indent="0">
              <a:buNone/>
            </a:pPr>
            <a:r>
              <a:rPr lang="en-US" sz="5900" dirty="0"/>
              <a:t>-inflammatory biomarkers</a:t>
            </a:r>
          </a:p>
          <a:p>
            <a:pPr marL="0" indent="0">
              <a:buNone/>
            </a:pPr>
            <a:r>
              <a:rPr lang="en-US" sz="5900" dirty="0"/>
              <a:t>-referral for dental evaluation</a:t>
            </a:r>
          </a:p>
          <a:p>
            <a:pPr>
              <a:buFontTx/>
              <a:buChar char="-"/>
            </a:pP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0" y="2286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“Advanced” Stroke Work-Up</a:t>
            </a:r>
          </a:p>
        </p:txBody>
      </p:sp>
    </p:spTree>
    <p:extLst>
      <p:ext uri="{BB962C8B-B14F-4D97-AF65-F5344CB8AC3E}">
        <p14:creationId xmlns:p14="http://schemas.microsoft.com/office/powerpoint/2010/main" val="2536885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743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Some Stroke Guidelines to Consider ….</a:t>
            </a:r>
          </a:p>
        </p:txBody>
      </p:sp>
    </p:spTree>
    <p:extLst>
      <p:ext uri="{BB962C8B-B14F-4D97-AF65-F5344CB8AC3E}">
        <p14:creationId xmlns:p14="http://schemas.microsoft.com/office/powerpoint/2010/main" val="4119755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/>
          </a:bodyPr>
          <a:lstStyle/>
          <a:p>
            <a:r>
              <a:rPr lang="en-US" sz="2000" b="1" dirty="0"/>
              <a:t>2018 AHA/ASA Stroke Early Management Guidelines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577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000" b="1" dirty="0"/>
              <a:t>Key Points to Remember</a:t>
            </a:r>
            <a:r>
              <a:rPr lang="en-US" sz="2000" dirty="0"/>
              <a:t>: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-Prior to initiation of IV </a:t>
            </a:r>
            <a:r>
              <a:rPr lang="en-US" sz="2000" dirty="0" err="1"/>
              <a:t>tPA</a:t>
            </a:r>
            <a:r>
              <a:rPr lang="en-US" sz="2000" dirty="0"/>
              <a:t> in most patients, a </a:t>
            </a:r>
            <a:r>
              <a:rPr lang="en-US" sz="2000" dirty="0" err="1"/>
              <a:t>noncontrast</a:t>
            </a:r>
            <a:r>
              <a:rPr lang="en-US" sz="2000" dirty="0"/>
              <a:t> head computed tomography (CT) and glucose are the only required tests.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-Mechanical </a:t>
            </a:r>
            <a:r>
              <a:rPr lang="en-US" sz="2000" dirty="0" err="1"/>
              <a:t>thrombectomy</a:t>
            </a:r>
            <a:r>
              <a:rPr lang="en-US" sz="2000" dirty="0"/>
              <a:t> for certain patients with large vessel occlusion is reasonable out to 16-24 hours utilizing DAWN / DEFUSE 3 criteria.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-Centers should attempt to obtain a </a:t>
            </a:r>
            <a:r>
              <a:rPr lang="en-US" sz="2000" dirty="0" err="1"/>
              <a:t>noncontrast</a:t>
            </a:r>
            <a:r>
              <a:rPr lang="en-US" sz="2000" dirty="0"/>
              <a:t> head CT within 20 minutes of arrival in ≥50% of stroke patients.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-Centers should attempt to achieve door-to-needle times of &lt;60 minutes in ≥50% of stroke patients treated with IV </a:t>
            </a:r>
            <a:r>
              <a:rPr lang="en-US" sz="2000" dirty="0" err="1"/>
              <a:t>tPA</a:t>
            </a:r>
            <a:r>
              <a:rPr lang="en-US" sz="2000" dirty="0"/>
              <a:t> (now revised to &lt;60 min in 85% of cases)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-For patients who may be candidates for mechanical </a:t>
            </a:r>
            <a:r>
              <a:rPr lang="en-US" sz="2000" dirty="0" err="1"/>
              <a:t>thrombectomy</a:t>
            </a:r>
            <a:r>
              <a:rPr lang="en-US" sz="2000" dirty="0"/>
              <a:t>, an urgent CT angiogram or magnetic resonance (MR) angiogram (to look for large vessel occlusion) is recommended, but this study should not delay treatment with IV </a:t>
            </a:r>
            <a:r>
              <a:rPr lang="en-US" sz="2000" dirty="0" err="1"/>
              <a:t>tPA</a:t>
            </a:r>
            <a:r>
              <a:rPr lang="en-US" sz="2000" dirty="0"/>
              <a:t> if indicated.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-Administration of aspirin is recommended in acute stroke patients within 24-48 hours after stroke onset.</a:t>
            </a:r>
          </a:p>
        </p:txBody>
      </p:sp>
    </p:spTree>
    <p:extLst>
      <p:ext uri="{BB962C8B-B14F-4D97-AF65-F5344CB8AC3E}">
        <p14:creationId xmlns:p14="http://schemas.microsoft.com/office/powerpoint/2010/main" val="933426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Joint Commission Guidelines for  </a:t>
            </a:r>
            <a:br>
              <a:rPr lang="en-US" sz="3200" dirty="0"/>
            </a:br>
            <a:r>
              <a:rPr lang="en-US" sz="3200" dirty="0"/>
              <a:t>Target Stroke Honor Roll Elite Plus Status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Time table for </a:t>
            </a:r>
            <a:r>
              <a:rPr lang="en-US" sz="2800" b="1" dirty="0"/>
              <a:t>IV </a:t>
            </a:r>
            <a:r>
              <a:rPr lang="en-US" sz="2800" b="1" dirty="0" err="1"/>
              <a:t>tPA</a:t>
            </a:r>
            <a:r>
              <a:rPr lang="en-US" sz="2800" b="1" dirty="0"/>
              <a:t> </a:t>
            </a:r>
            <a:r>
              <a:rPr lang="en-US" sz="2800" dirty="0"/>
              <a:t>administration: </a:t>
            </a:r>
          </a:p>
          <a:p>
            <a:pPr marL="0" indent="0">
              <a:buNone/>
            </a:pPr>
            <a:r>
              <a:rPr lang="en-US" sz="2800" dirty="0"/>
              <a:t>-   IV </a:t>
            </a:r>
            <a:r>
              <a:rPr lang="en-US" sz="2800" dirty="0" err="1"/>
              <a:t>tPA</a:t>
            </a:r>
            <a:r>
              <a:rPr lang="en-US" sz="2800" dirty="0"/>
              <a:t> given in &lt; 30 minutes  50% of cases</a:t>
            </a:r>
          </a:p>
          <a:p>
            <a:pPr marL="0" indent="0">
              <a:buNone/>
            </a:pPr>
            <a:r>
              <a:rPr lang="en-US" sz="2800" dirty="0"/>
              <a:t>-   IV </a:t>
            </a:r>
            <a:r>
              <a:rPr lang="en-US" sz="2800" dirty="0" err="1"/>
              <a:t>tPA</a:t>
            </a:r>
            <a:r>
              <a:rPr lang="en-US" sz="2800" dirty="0"/>
              <a:t> given in &lt; 45 minutes  75% of cases</a:t>
            </a:r>
          </a:p>
          <a:p>
            <a:pPr>
              <a:buFontTx/>
              <a:buChar char="-"/>
            </a:pPr>
            <a:r>
              <a:rPr lang="en-US" sz="2800" dirty="0"/>
              <a:t>IV </a:t>
            </a:r>
            <a:r>
              <a:rPr lang="en-US" sz="2800" dirty="0" err="1"/>
              <a:t>tPA</a:t>
            </a:r>
            <a:r>
              <a:rPr lang="en-US" sz="2800" dirty="0"/>
              <a:t> given in &lt; 60 minutes  85% of cases</a:t>
            </a:r>
          </a:p>
          <a:p>
            <a:pPr>
              <a:buFontTx/>
              <a:buChar char="-"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Time table for </a:t>
            </a:r>
            <a:r>
              <a:rPr lang="en-US" sz="2800" b="1" dirty="0" err="1"/>
              <a:t>Thrombectomy</a:t>
            </a:r>
            <a:r>
              <a:rPr lang="en-US" sz="2800" dirty="0"/>
              <a:t> :</a:t>
            </a:r>
          </a:p>
          <a:p>
            <a:pPr>
              <a:buFontTx/>
              <a:buChar char="-"/>
            </a:pPr>
            <a:r>
              <a:rPr lang="en-US" sz="2800" dirty="0"/>
              <a:t>Door to first-pass &lt; 90 minutes in 50% of cases </a:t>
            </a:r>
          </a:p>
        </p:txBody>
      </p:sp>
    </p:spTree>
    <p:extLst>
      <p:ext uri="{BB962C8B-B14F-4D97-AF65-F5344CB8AC3E}">
        <p14:creationId xmlns:p14="http://schemas.microsoft.com/office/powerpoint/2010/main" val="305381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28600"/>
            <a:ext cx="6858000" cy="644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en-US" sz="12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tPA</a:t>
            </a:r>
            <a:r>
              <a:rPr lang="en-US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Inclusion and Exclusion Criteria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Inclusion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Last time seen normal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4.5 </a:t>
            </a:r>
            <a:r>
              <a:rPr lang="en-US" sz="1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endParaRPr lang="en-US" sz="1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 18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older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acute neurologic deficit present that could be attributable to a stroke</a:t>
            </a: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Exclusion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CT brain demonstrates any bleeding</a:t>
            </a: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large area of acute ischemia already present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emergent IV antihypertensive medications fail to keep SBP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185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Stroke or significant head injury w/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last 3 months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History of prior ICH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 suggesting SAH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Intra-axial neoplasm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Recent intracranial/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intraspinal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surgery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Active internal bleeding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Platelet &lt; 100K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Therapeutic dose heparin or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lovenox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w/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last 24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(DVT prophylactic doses OK)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INR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1.7 or PT 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15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any direct thrombin inhibitors or factor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Xa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inhibitors w/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48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underlying infective endocarditis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Relative exclusion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 or urinary tract hemorrhage w/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21 days due to cancer or structural lesion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Recent surgery that could develop life-threatening hemorrhage with IV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tPA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Blood glucose  &lt; 50 mg/dl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Thrombectomy</a:t>
            </a:r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Inclusion Criteria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patients must have last time normal </a:t>
            </a:r>
            <a:r>
              <a:rPr lang="en-US" sz="1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(LTN) </a:t>
            </a:r>
            <a:r>
              <a:rPr lang="en-US" sz="1000" b="1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en-US" sz="1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24 </a:t>
            </a:r>
            <a:r>
              <a:rPr lang="en-US" sz="1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endParaRPr lang="en-US" sz="1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LTN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then any, or even resolved neurologic deficit will be considered sufficient to warrant emergent evaluation and angiogram with possible intra-arterial intervention will be done if imaging warrants 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LTN &gt; 6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then NIHSS must be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 and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mRS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 to warrant intra-arterial intervention;  elective angiogram may be considered on case-by-case basis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 neurologic deficit first noted upon awakening, then patient is considered an intra-arterial candidate regardless of NIHSS or </a:t>
            </a:r>
            <a:r>
              <a:rPr lang="en-US" sz="1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mRS</a:t>
            </a:r>
            <a:r>
              <a:rPr lang="en-US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823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57200"/>
            <a:ext cx="7162800" cy="1143000"/>
          </a:xfrm>
        </p:spPr>
        <p:txBody>
          <a:bodyPr>
            <a:noAutofit/>
          </a:bodyPr>
          <a:lstStyle/>
          <a:p>
            <a:r>
              <a:rPr lang="en-US" sz="3200" dirty="0"/>
              <a:t>Acute Non-Surgical Interventions</a:t>
            </a:r>
            <a:br>
              <a:rPr lang="en-US" sz="3200" dirty="0"/>
            </a:br>
            <a:r>
              <a:rPr lang="en-US" sz="3200" dirty="0"/>
              <a:t>for Intracranial Hemorrhage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ABC’s</a:t>
            </a:r>
          </a:p>
          <a:p>
            <a:r>
              <a:rPr lang="en-US" dirty="0"/>
              <a:t>Optimize BP -  goal </a:t>
            </a:r>
            <a:r>
              <a:rPr lang="en-US" b="1" dirty="0"/>
              <a:t>SBP &lt; 140</a:t>
            </a:r>
          </a:p>
          <a:p>
            <a:r>
              <a:rPr lang="en-US" dirty="0"/>
              <a:t>Check/treat coagulopathies – platelet count, PT, PTT</a:t>
            </a:r>
            <a:r>
              <a:rPr lang="en-US" b="1" dirty="0"/>
              <a:t> and  PFA</a:t>
            </a:r>
          </a:p>
          <a:p>
            <a:r>
              <a:rPr lang="en-US" dirty="0"/>
              <a:t>HOB 30 degree elevation</a:t>
            </a:r>
          </a:p>
          <a:p>
            <a:r>
              <a:rPr lang="en-US" dirty="0"/>
              <a:t>Antiepileptic Rx</a:t>
            </a:r>
          </a:p>
          <a:p>
            <a:r>
              <a:rPr lang="en-US" dirty="0"/>
              <a:t>CTA to determine if any vascular </a:t>
            </a:r>
            <a:r>
              <a:rPr lang="en-US" dirty="0" err="1"/>
              <a:t>abnorm’s</a:t>
            </a:r>
            <a:endParaRPr lang="en-US" dirty="0"/>
          </a:p>
          <a:p>
            <a:r>
              <a:rPr lang="en-US" dirty="0"/>
              <a:t>ICU management</a:t>
            </a:r>
          </a:p>
          <a:p>
            <a:r>
              <a:rPr lang="en-US" dirty="0" err="1"/>
              <a:t>reCT</a:t>
            </a:r>
            <a:r>
              <a:rPr lang="en-US" dirty="0"/>
              <a:t> in 6 -12  </a:t>
            </a:r>
            <a:r>
              <a:rPr lang="en-US" dirty="0" err="1"/>
              <a:t>hrs</a:t>
            </a:r>
            <a:endParaRPr lang="en-US" dirty="0"/>
          </a:p>
          <a:p>
            <a:r>
              <a:rPr lang="en-US" dirty="0"/>
              <a:t>Neurosurgery consult</a:t>
            </a:r>
          </a:p>
        </p:txBody>
      </p:sp>
    </p:spTree>
    <p:extLst>
      <p:ext uri="{BB962C8B-B14F-4D97-AF65-F5344CB8AC3E}">
        <p14:creationId xmlns:p14="http://schemas.microsoft.com/office/powerpoint/2010/main" val="658656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Guidelines for Adult Stroke Rehabilitation and Recovery:  A Guideline for Healthcare Professionals From the American Heart Association/American Stroke Association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sz="2000" dirty="0"/>
              <a:t>May 5, 2016 - The aim of this guideline is to provide a synopsis of best clinical practices in the rehabilitative care of adults recovering from stroke.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1860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1825</TotalTime>
  <Words>515</Words>
  <Application>Microsoft Office PowerPoint</Application>
  <PresentationFormat>Presentación en pantalla (4:3)</PresentationFormat>
  <Paragraphs>98</Paragraphs>
  <Slides>10</Slides>
  <Notes>0</Notes>
  <HiddenSlides>5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Courier New</vt:lpstr>
      <vt:lpstr>Mesh</vt:lpstr>
      <vt:lpstr>STROKE  POTPOURRI</vt:lpstr>
      <vt:lpstr>“Standard” Stroke Work-up</vt:lpstr>
      <vt:lpstr>Presentación de PowerPoint</vt:lpstr>
      <vt:lpstr>Presentación de PowerPoint</vt:lpstr>
      <vt:lpstr>2018 AHA/ASA Stroke Early Management Guidelines</vt:lpstr>
      <vt:lpstr>Joint Commission Guidelines for   Target Stroke Honor Roll Elite Plus Status </vt:lpstr>
      <vt:lpstr>Presentación de PowerPoint</vt:lpstr>
      <vt:lpstr>Acute Non-Surgical Interventions for Intracranial Hemorrhage</vt:lpstr>
      <vt:lpstr>Presentación de PowerPoint</vt:lpstr>
      <vt:lpstr>Online Resources for Stroke Guidelines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Myrian Santiago</dc:creator>
  <cp:lastModifiedBy>Lester Ariel Araujo Moreira</cp:lastModifiedBy>
  <cp:revision>178</cp:revision>
  <cp:lastPrinted>2019-05-02T16:14:43Z</cp:lastPrinted>
  <dcterms:created xsi:type="dcterms:W3CDTF">2013-04-11T20:48:27Z</dcterms:created>
  <dcterms:modified xsi:type="dcterms:W3CDTF">2019-08-29T00:20:55Z</dcterms:modified>
</cp:coreProperties>
</file>