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347" r:id="rId3"/>
    <p:sldId id="356" r:id="rId4"/>
    <p:sldId id="357" r:id="rId5"/>
    <p:sldId id="365" r:id="rId6"/>
    <p:sldId id="348" r:id="rId7"/>
    <p:sldId id="353" r:id="rId8"/>
    <p:sldId id="349" r:id="rId9"/>
    <p:sldId id="350" r:id="rId10"/>
    <p:sldId id="354" r:id="rId11"/>
    <p:sldId id="351" r:id="rId12"/>
    <p:sldId id="352" r:id="rId13"/>
    <p:sldId id="358" r:id="rId14"/>
    <p:sldId id="359" r:id="rId15"/>
    <p:sldId id="361" r:id="rId16"/>
    <p:sldId id="363" r:id="rId17"/>
    <p:sldId id="360" r:id="rId18"/>
    <p:sldId id="362" r:id="rId19"/>
    <p:sldId id="364" r:id="rId20"/>
    <p:sldId id="366" r:id="rId21"/>
    <p:sldId id="355" r:id="rId22"/>
  </p:sldIdLst>
  <p:sldSz cx="9144000" cy="6858000" type="screen4x3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A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40" autoAdjust="0"/>
    <p:restoredTop sz="94602" autoAdjust="0"/>
  </p:normalViewPr>
  <p:slideViewPr>
    <p:cSldViewPr snapToGrid="0" snapToObjects="1">
      <p:cViewPr varScale="1">
        <p:scale>
          <a:sx n="109" d="100"/>
          <a:sy n="109" d="100"/>
        </p:scale>
        <p:origin x="165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E370FD4F-B4F2-F74B-87D6-1616F2DA501C}" type="datetimeFigureOut">
              <a:rPr lang="en-US" smtClean="0"/>
              <a:t>8/27/19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D6AF913-AA18-AB4E-8E64-DB74D3A5CF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4745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B9EEF32-37E6-4EA7-B8E0-E786D3FE6409}" type="datetimeFigureOut">
              <a:rPr lang="en-US" smtClean="0"/>
              <a:t>8/27/19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AE9734B0-00FD-4D11-B00C-0EA008D5D1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6286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https://www.google.com/</a:t>
            </a:r>
            <a:r>
              <a:rPr lang="en-US" dirty="0" err="1"/>
              <a:t>search?tbm</a:t>
            </a:r>
            <a:r>
              <a:rPr lang="en-US" dirty="0"/>
              <a:t>=</a:t>
            </a:r>
            <a:r>
              <a:rPr lang="en-US" dirty="0" err="1"/>
              <a:t>isch&amp;source</a:t>
            </a:r>
            <a:r>
              <a:rPr lang="en-US" dirty="0"/>
              <a:t>=</a:t>
            </a:r>
            <a:r>
              <a:rPr lang="en-US" dirty="0" err="1"/>
              <a:t>hp&amp;biw</a:t>
            </a:r>
            <a:r>
              <a:rPr lang="en-US" dirty="0"/>
              <a:t>=1422&amp;bih=736&amp;q=</a:t>
            </a:r>
            <a:r>
              <a:rPr lang="en-US" dirty="0" err="1"/>
              <a:t>hand+field+breeze&amp;oq</a:t>
            </a:r>
            <a:r>
              <a:rPr lang="en-US" dirty="0"/>
              <a:t>=</a:t>
            </a:r>
            <a:r>
              <a:rPr lang="en-US" dirty="0" err="1"/>
              <a:t>hand+field+breeze&amp;gs_l</a:t>
            </a:r>
            <a:r>
              <a:rPr lang="en-US" dirty="0"/>
              <a:t>=img.3...15783.27357.0.27636.21.19.1.0.0.0.279.1992.2j10j2.14.0....0...1.1.64.img..6.10.1440.0..0j0i8i30k1.3iMcXU7qbjQ#imgrc=jnGZ0fFCv39YnM:&amp;</a:t>
            </a:r>
            <a:r>
              <a:rPr lang="en-US" dirty="0" err="1"/>
              <a:t>spf</a:t>
            </a:r>
            <a:r>
              <a:rPr lang="en-US" dirty="0"/>
              <a:t>=1505069280746</a:t>
            </a:r>
          </a:p>
          <a:p>
            <a:r>
              <a:rPr lang="en-US" dirty="0"/>
              <a:t>https://www.google.com/</a:t>
            </a:r>
            <a:r>
              <a:rPr lang="en-US" dirty="0" err="1"/>
              <a:t>search?safe</a:t>
            </a:r>
            <a:r>
              <a:rPr lang="en-US" dirty="0"/>
              <a:t>=</a:t>
            </a:r>
            <a:r>
              <a:rPr lang="en-US" dirty="0" err="1"/>
              <a:t>active&amp;biw</a:t>
            </a:r>
            <a:r>
              <a:rPr lang="en-US" dirty="0"/>
              <a:t>=1422&amp;bih=736&amp;tbm=</a:t>
            </a:r>
            <a:r>
              <a:rPr lang="en-US" dirty="0" err="1"/>
              <a:t>isch&amp;sa</a:t>
            </a:r>
            <a:r>
              <a:rPr lang="en-US" dirty="0"/>
              <a:t>=1&amp;q=</a:t>
            </a:r>
            <a:r>
              <a:rPr lang="en-US" dirty="0" err="1"/>
              <a:t>mountain+sunset&amp;oq</a:t>
            </a:r>
            <a:r>
              <a:rPr lang="en-US" dirty="0"/>
              <a:t>=</a:t>
            </a:r>
            <a:r>
              <a:rPr lang="en-US" dirty="0" err="1"/>
              <a:t>mountain+sunset&amp;gs_l</a:t>
            </a:r>
            <a:r>
              <a:rPr lang="en-US" dirty="0"/>
              <a:t>=psy-ab.3..0l4.83749.87168.0.87329.23.20.2.0.0.0.295.2373.0j14j2.16.0....0...1.1.64.psy-ab..5.18.2397...0i67k1j0i13k1j0i5i30k1.nlSzM8Zv7I4#imgrc=lnG46DVvkBeK4M:&amp;</a:t>
            </a:r>
            <a:r>
              <a:rPr lang="en-US" dirty="0" err="1"/>
              <a:t>spf</a:t>
            </a:r>
            <a:r>
              <a:rPr lang="en-US" dirty="0"/>
              <a:t>=1505069369609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9C4360-FBD8-4616-9047-B8D3A9C23D5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3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14463" y="1162050"/>
            <a:ext cx="4181475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FAST captures</a:t>
            </a:r>
            <a:r>
              <a:rPr lang="en-US" baseline="0" dirty="0"/>
              <a:t> % of all acute ischemic strokes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CD2AB-B685-44B5-BC60-1A493318212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3309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PE" dirty="0"/>
              <a:t>Cambiar a español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CD2AB-B685-44B5-BC60-1A493318212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6767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9C4360-FBD8-4616-9047-B8D3A9C23D5C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770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9A222-B54D-F741-BC73-D4E0AB581BF4}" type="datetimeFigureOut">
              <a:rPr lang="en-US" smtClean="0"/>
              <a:t>8/27/19</a:t>
            </a:fld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idx="1"/>
          </p:nvPr>
        </p:nvSpPr>
        <p:spPr>
          <a:xfrm>
            <a:off x="-2" y="2209801"/>
            <a:ext cx="9144002" cy="464819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4F4B1-FAEE-1540-9CC1-32FFB86E0704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" y="0"/>
            <a:ext cx="9144001" cy="2209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6000" y="1324427"/>
            <a:ext cx="879930" cy="87993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385597"/>
            <a:ext cx="7772400" cy="1470025"/>
          </a:xfrm>
        </p:spPr>
        <p:txBody>
          <a:bodyPr/>
          <a:lstStyle>
            <a:lvl1pPr algn="l">
              <a:defRPr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2946734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1244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489"/>
            <a:ext cx="8229600" cy="903262"/>
          </a:xfrm>
        </p:spPr>
        <p:txBody>
          <a:bodyPr/>
          <a:lstStyle>
            <a:lvl1pPr algn="l">
              <a:defRPr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66068"/>
            <a:ext cx="8229600" cy="466009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9A222-B54D-F741-BC73-D4E0AB581BF4}" type="datetimeFigureOut">
              <a:rPr lang="en-US" smtClean="0"/>
              <a:t>8/27/19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4F4B1-FAEE-1540-9CC1-32FFB86E07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404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 Bar - Photo/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9A222-B54D-F741-BC73-D4E0AB581BF4}" type="datetimeFigureOut">
              <a:rPr lang="en-US" smtClean="0"/>
              <a:t>8/27/19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4F4B1-FAEE-1540-9CC1-32FFB86E0704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12446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06489"/>
            <a:ext cx="8229600" cy="903262"/>
          </a:xfrm>
        </p:spPr>
        <p:txBody>
          <a:bodyPr/>
          <a:lstStyle>
            <a:lvl1pPr algn="l">
              <a:defRPr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548664"/>
            <a:ext cx="3112513" cy="45774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3"/>
          </p:nvPr>
        </p:nvSpPr>
        <p:spPr>
          <a:xfrm>
            <a:off x="3724586" y="1548664"/>
            <a:ext cx="4962214" cy="457749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90896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Bar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44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5488" y="274638"/>
            <a:ext cx="7241312" cy="1143000"/>
          </a:xfrm>
        </p:spPr>
        <p:txBody>
          <a:bodyPr/>
          <a:lstStyle>
            <a:lvl1pPr algn="l">
              <a:defRPr b="1">
                <a:solidFill>
                  <a:srgbClr val="006A51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9A222-B54D-F741-BC73-D4E0AB581BF4}" type="datetimeFigureOut">
              <a:rPr lang="en-US" smtClean="0"/>
              <a:t>8/27/19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4F4B1-FAEE-1540-9CC1-32FFB86E070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445488" y="1466068"/>
            <a:ext cx="7241312" cy="466009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7396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Bar - Photo/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44600" cy="68580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9A222-B54D-F741-BC73-D4E0AB581BF4}" type="datetimeFigureOut">
              <a:rPr lang="en-US" smtClean="0"/>
              <a:t>8/27/19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4F4B1-FAEE-1540-9CC1-32FFB86E0704}" type="slidenum">
              <a:rPr lang="en-US" smtClean="0"/>
              <a:t>‹#›</a:t>
            </a:fld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idx="1"/>
          </p:nvPr>
        </p:nvSpPr>
        <p:spPr>
          <a:xfrm>
            <a:off x="1240503" y="1530350"/>
            <a:ext cx="3112513" cy="459581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4511986" y="1530350"/>
            <a:ext cx="4174814" cy="459581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445488" y="247150"/>
            <a:ext cx="7241312" cy="1143000"/>
          </a:xfrm>
        </p:spPr>
        <p:txBody>
          <a:bodyPr/>
          <a:lstStyle>
            <a:lvl1pPr algn="l">
              <a:defRPr b="1">
                <a:solidFill>
                  <a:srgbClr val="006A51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4007014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1244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1600"/>
            <a:ext cx="8229600" cy="1143000"/>
          </a:xfrm>
        </p:spPr>
        <p:txBody>
          <a:bodyPr/>
          <a:lstStyle>
            <a:lvl1pPr algn="l">
              <a:defRPr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9A222-B54D-F741-BC73-D4E0AB581BF4}" type="datetimeFigureOut">
              <a:rPr lang="en-US" smtClean="0"/>
              <a:t>8/27/19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4F4B1-FAEE-1540-9CC1-32FFB86E07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951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1244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1600"/>
            <a:ext cx="8229600" cy="1143000"/>
          </a:xfrm>
        </p:spPr>
        <p:txBody>
          <a:bodyPr/>
          <a:lstStyle>
            <a:lvl1pPr algn="l">
              <a:defRPr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9A222-B54D-F741-BC73-D4E0AB581BF4}" type="datetimeFigureOut">
              <a:rPr lang="en-US" smtClean="0"/>
              <a:t>8/27/19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4F4B1-FAEE-1540-9CC1-32FFB86E07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695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99A222-B54D-F741-BC73-D4E0AB581BF4}" type="datetimeFigureOut">
              <a:rPr lang="en-US" smtClean="0"/>
              <a:t>8/27/19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4F4B1-FAEE-1540-9CC1-32FFB86E07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083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7" r:id="rId3"/>
    <p:sldLayoutId id="2147483655" r:id="rId4"/>
    <p:sldLayoutId id="2147483656" r:id="rId5"/>
    <p:sldLayoutId id="2147483652" r:id="rId6"/>
    <p:sldLayoutId id="2147483654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mp"/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mp"/><Relationship Id="rId2" Type="http://schemas.openxmlformats.org/officeDocument/2006/relationships/hyperlink" Target="https://collections.lib.utah.edu/details?id=177180" TargetMode="Externa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mp"/><Relationship Id="rId2" Type="http://schemas.openxmlformats.org/officeDocument/2006/relationships/image" Target="../media/image18.tmp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google.com/search?q=basilar+artery+occlusion&amp;safe=active&amp;rlz=1C1GCEA_enUS833US834&amp;source=lnms&amp;tbm=isch&amp;sa=X&amp;ved=0ahUKEwjwkKi02pTkAhUnrVkKHWTiDioQ_AUIESgB&amp;biw=1920&amp;bih=937#imgrc=X_bnvpbI2xv0mM: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mp"/><Relationship Id="rId2" Type="http://schemas.openxmlformats.org/officeDocument/2006/relationships/image" Target="../media/image20.tmp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mp"/><Relationship Id="rId2" Type="http://schemas.openxmlformats.org/officeDocument/2006/relationships/image" Target="../media/image25.tmp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mp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tmp"/><Relationship Id="rId5" Type="http://schemas.openxmlformats.org/officeDocument/2006/relationships/image" Target="../media/image29.tmp"/><Relationship Id="rId4" Type="http://schemas.openxmlformats.org/officeDocument/2006/relationships/image" Target="../media/image5.tm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m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tmp"/><Relationship Id="rId4" Type="http://schemas.openxmlformats.org/officeDocument/2006/relationships/image" Target="../media/image8.tm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mp"/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www.strokecenter.org/professionals/stroke-diagnosis/stroke-syndromes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m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m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ctrTitle"/>
          </p:nvPr>
        </p:nvSpPr>
        <p:spPr>
          <a:xfrm>
            <a:off x="329620" y="243801"/>
            <a:ext cx="7772400" cy="1470025"/>
          </a:xfrm>
        </p:spPr>
        <p:txBody>
          <a:bodyPr>
            <a:normAutofit/>
          </a:bodyPr>
          <a:lstStyle/>
          <a:p>
            <a:r>
              <a:rPr lang="es-PE" sz="4000" dirty="0"/>
              <a:t>Síndromes de ACV</a:t>
            </a:r>
            <a:endParaRPr lang="en-US" sz="4000" dirty="0"/>
          </a:p>
        </p:txBody>
      </p:sp>
      <p:pic>
        <p:nvPicPr>
          <p:cNvPr id="10" name="Picture Placeholder 11" descr="BH Neuroscience Center__color_hor - Windows Photo Viewer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8" t="21758" r="1333" b="21627"/>
          <a:stretch/>
        </p:blipFill>
        <p:spPr>
          <a:xfrm>
            <a:off x="422168" y="5228711"/>
            <a:ext cx="3873961" cy="1219371"/>
          </a:xfrm>
        </p:spPr>
      </p:pic>
      <p:sp>
        <p:nvSpPr>
          <p:cNvPr id="12" name="Subtitle 2"/>
          <p:cNvSpPr txBox="1">
            <a:spLocks/>
          </p:cNvSpPr>
          <p:nvPr/>
        </p:nvSpPr>
        <p:spPr>
          <a:xfrm>
            <a:off x="185030" y="2848169"/>
            <a:ext cx="8222198" cy="1615475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70000"/>
              </a:lnSpc>
              <a:spcBef>
                <a:spcPts val="300"/>
              </a:spcBef>
            </a:pPr>
            <a:r>
              <a:rPr lang="en-US" altLang="en-US" sz="4500" b="1" dirty="0"/>
              <a:t>Felipe de los Rios, MD</a:t>
            </a:r>
          </a:p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en-US" altLang="en-US" sz="2400" dirty="0"/>
              <a:t>Medical Director, Baptist Hospital Comprehensive Stroke Center &amp;</a:t>
            </a:r>
          </a:p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en-US" altLang="en-US" sz="2400" dirty="0"/>
              <a:t> Baptist Health South Florida Stroke Program </a:t>
            </a:r>
          </a:p>
          <a:p>
            <a:pPr algn="ctr">
              <a:lnSpc>
                <a:spcPct val="120000"/>
              </a:lnSpc>
              <a:spcBef>
                <a:spcPts val="0"/>
              </a:spcBef>
            </a:pPr>
            <a:endParaRPr lang="en-US" altLang="en-US" sz="2400" dirty="0"/>
          </a:p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en-US" sz="2400" dirty="0"/>
              <a:t>Associate Professor of Neurology</a:t>
            </a:r>
          </a:p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en-US" sz="2400" dirty="0"/>
              <a:t>University of Cincinnati Department of Neurology &amp; Rehabilitation Medicine</a:t>
            </a:r>
          </a:p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en-US" sz="2400" dirty="0"/>
              <a:t>Florida International University, Herbert Wertheim College of Medicine</a:t>
            </a:r>
          </a:p>
          <a:p>
            <a:pPr algn="ctr"/>
            <a:endParaRPr lang="en-US" dirty="0"/>
          </a:p>
        </p:txBody>
      </p:sp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494" y="4749932"/>
            <a:ext cx="1419052" cy="194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0228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300" dirty="0" err="1"/>
              <a:t>Circulación</a:t>
            </a:r>
            <a:r>
              <a:rPr lang="en-US" sz="3300" dirty="0"/>
              <a:t> posterior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4F4B1-FAEE-1540-9CC1-32FFB86E0704}" type="slidenum">
              <a:rPr lang="en-US" smtClean="0"/>
              <a:t>10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54554" y="1622694"/>
            <a:ext cx="5430984" cy="4241775"/>
          </a:xfrm>
        </p:spPr>
        <p:txBody>
          <a:bodyPr numCol="1">
            <a:normAutofit/>
          </a:bodyPr>
          <a:lstStyle/>
          <a:p>
            <a:r>
              <a:rPr lang="en-US" sz="1800" dirty="0"/>
              <a:t>S</a:t>
            </a:r>
            <a:r>
              <a:rPr lang="es-PE" sz="1800" dirty="0" err="1"/>
              <a:t>íntomas</a:t>
            </a:r>
            <a:r>
              <a:rPr lang="es-PE" sz="1800" dirty="0"/>
              <a:t> cruzados:</a:t>
            </a:r>
          </a:p>
          <a:p>
            <a:pPr lvl="1"/>
            <a:r>
              <a:rPr lang="es-PE" sz="1400" dirty="0"/>
              <a:t>Pares craneales: </a:t>
            </a:r>
            <a:r>
              <a:rPr lang="es-PE" sz="1400" dirty="0" err="1"/>
              <a:t>ipsilateral</a:t>
            </a:r>
            <a:endParaRPr lang="es-PE" sz="1400" dirty="0"/>
          </a:p>
          <a:p>
            <a:pPr lvl="1"/>
            <a:r>
              <a:rPr lang="es-PE" sz="1400" dirty="0"/>
              <a:t>Motor / sensorial: contralateral</a:t>
            </a:r>
          </a:p>
        </p:txBody>
      </p:sp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634" y="2766501"/>
            <a:ext cx="4172532" cy="36581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937146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300" dirty="0" err="1"/>
              <a:t>Circulación</a:t>
            </a:r>
            <a:r>
              <a:rPr lang="en-US" sz="3300" dirty="0"/>
              <a:t> posterior</a:t>
            </a:r>
          </a:p>
        </p:txBody>
      </p:sp>
      <p:pic>
        <p:nvPicPr>
          <p:cNvPr id="4" name="Content Placeholder 3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145323"/>
            <a:ext cx="8144050" cy="2933086"/>
          </a:xfrm>
          <a:ln>
            <a:solidFill>
              <a:schemeClr val="tx1"/>
            </a:solidFill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4F4B1-FAEE-1540-9CC1-32FFB86E0704}" type="slidenum">
              <a:rPr lang="en-US" smtClean="0"/>
              <a:t>11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2013" y="6518767"/>
            <a:ext cx="2828925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25" dirty="0"/>
              <a:t>Saber Tehrani AS, 2018</a:t>
            </a:r>
          </a:p>
        </p:txBody>
      </p:sp>
    </p:spTree>
    <p:extLst>
      <p:ext uri="{BB962C8B-B14F-4D97-AF65-F5344CB8AC3E}">
        <p14:creationId xmlns:p14="http://schemas.microsoft.com/office/powerpoint/2010/main" val="32790850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4F4B1-FAEE-1540-9CC1-32FFB86E0704}" type="slidenum">
              <a:rPr lang="en-US" smtClean="0"/>
              <a:t>12</a:t>
            </a:fld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300" dirty="0" err="1"/>
              <a:t>Circulación</a:t>
            </a:r>
            <a:r>
              <a:rPr lang="en-US" sz="3300" dirty="0"/>
              <a:t> posterior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8600" y="6502184"/>
            <a:ext cx="2828925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25" dirty="0"/>
              <a:t>Schulz UG, 2017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58434" y="3625458"/>
            <a:ext cx="392602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hlinkClick r:id="rId2"/>
              </a:rPr>
              <a:t>https://collections.lib.utah.edu/details?id=177180</a:t>
            </a:r>
            <a:endParaRPr lang="en-US" sz="1350" dirty="0"/>
          </a:p>
          <a:p>
            <a:endParaRPr lang="en-US" sz="1350" dirty="0"/>
          </a:p>
        </p:txBody>
      </p:sp>
      <p:sp>
        <p:nvSpPr>
          <p:cNvPr id="10" name="TextBox 9"/>
          <p:cNvSpPr txBox="1"/>
          <p:nvPr/>
        </p:nvSpPr>
        <p:spPr>
          <a:xfrm>
            <a:off x="4458434" y="3176149"/>
            <a:ext cx="18288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Normal HINTS video:</a:t>
            </a:r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254" y="1385725"/>
            <a:ext cx="3609028" cy="503266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456896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/>
              <a:t>Oclusión Basilar</a:t>
            </a:r>
            <a:endParaRPr lang="en-US" dirty="0"/>
          </a:p>
        </p:txBody>
      </p:sp>
      <p:pic>
        <p:nvPicPr>
          <p:cNvPr id="6" name="Content Placeholder 5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076285"/>
            <a:ext cx="3600953" cy="322942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2076285"/>
            <a:ext cx="3607592" cy="322942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290146" y="6409592"/>
            <a:ext cx="86428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hlinkClick r:id="rId4"/>
              </a:rPr>
              <a:t>https://www.google.com/search?q=basilar+artery+occlusion&amp;safe=active&amp;rlz=1C1GCEA_enUS833US834&amp;source=lnms&amp;tbm=isch&amp;sa=X&amp;ved=0ahUKEwjwkKi02pTkAhUnrVkKHWTiDioQ_AUIESgB&amp;biw=1920&amp;bih=937#imgrc=X_bnvpbI2xv0mM: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081112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/>
              <a:t>Oclusión Basilar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PE" dirty="0"/>
              <a:t>Presentación</a:t>
            </a:r>
          </a:p>
          <a:p>
            <a:pPr lvl="1"/>
            <a:r>
              <a:rPr lang="es-PE" dirty="0"/>
              <a:t>¨Alteración del sensorio¨ </a:t>
            </a:r>
          </a:p>
          <a:p>
            <a:pPr lvl="1"/>
            <a:r>
              <a:rPr lang="es-PE" dirty="0"/>
              <a:t>¨Coma¨</a:t>
            </a:r>
          </a:p>
          <a:p>
            <a:pPr lvl="1"/>
            <a:r>
              <a:rPr lang="es-PE" dirty="0"/>
              <a:t>¨Estado convulsivo¨</a:t>
            </a:r>
          </a:p>
          <a:p>
            <a:r>
              <a:rPr lang="es-PE" dirty="0"/>
              <a:t>Pródromo</a:t>
            </a:r>
          </a:p>
          <a:p>
            <a:pPr lvl="1"/>
            <a:r>
              <a:rPr lang="es-PE" dirty="0"/>
              <a:t>Vértigo / </a:t>
            </a:r>
            <a:r>
              <a:rPr lang="es-PE" dirty="0" err="1"/>
              <a:t>naúsea</a:t>
            </a:r>
            <a:r>
              <a:rPr lang="es-PE" dirty="0"/>
              <a:t> (30%)</a:t>
            </a:r>
          </a:p>
          <a:p>
            <a:pPr lvl="1"/>
            <a:r>
              <a:rPr lang="es-PE" dirty="0"/>
              <a:t>Cefalea, </a:t>
            </a:r>
            <a:r>
              <a:rPr lang="es-PE" dirty="0" err="1"/>
              <a:t>cervicalgia</a:t>
            </a:r>
            <a:r>
              <a:rPr lang="es-PE" dirty="0"/>
              <a:t> (20%)</a:t>
            </a:r>
          </a:p>
          <a:p>
            <a:pPr lvl="1"/>
            <a:r>
              <a:rPr lang="es-PE" dirty="0"/>
              <a:t>Hemiparesia (10%)</a:t>
            </a:r>
          </a:p>
          <a:p>
            <a:pPr lvl="1"/>
            <a:r>
              <a:rPr lang="es-PE" dirty="0"/>
              <a:t>Disartria / diplopía (10%)</a:t>
            </a:r>
          </a:p>
          <a:p>
            <a:pPr lvl="1"/>
            <a:r>
              <a:rPr lang="es-PE" dirty="0"/>
              <a:t>Hemianopsia (6%)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2013" y="6518767"/>
            <a:ext cx="2828925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25" dirty="0" err="1"/>
              <a:t>Ferbert</a:t>
            </a:r>
            <a:r>
              <a:rPr lang="en-US" sz="825" dirty="0"/>
              <a:t>, Stroke 1990</a:t>
            </a:r>
          </a:p>
        </p:txBody>
      </p:sp>
    </p:spTree>
    <p:extLst>
      <p:ext uri="{BB962C8B-B14F-4D97-AF65-F5344CB8AC3E}">
        <p14:creationId xmlns:p14="http://schemas.microsoft.com/office/powerpoint/2010/main" val="13420383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/>
              <a:t>Oclusión Basilar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PE" dirty="0"/>
              <a:t>Síntomas:</a:t>
            </a:r>
          </a:p>
          <a:p>
            <a:pPr lvl="1"/>
            <a:r>
              <a:rPr lang="es-PE" dirty="0"/>
              <a:t>Cuadriplejía progresiva con </a:t>
            </a:r>
            <a:r>
              <a:rPr lang="es-PE" dirty="0" err="1"/>
              <a:t>pcte</a:t>
            </a:r>
            <a:r>
              <a:rPr lang="es-PE" dirty="0"/>
              <a:t> despierto</a:t>
            </a:r>
          </a:p>
          <a:p>
            <a:pPr lvl="1"/>
            <a:r>
              <a:rPr lang="es-PE" dirty="0"/>
              <a:t>Cambios en el nivel de conciencia posibles</a:t>
            </a:r>
          </a:p>
          <a:p>
            <a:pPr lvl="1"/>
            <a:r>
              <a:rPr lang="es-PE" dirty="0"/>
              <a:t>Visuales: ceguera o alucinaciones</a:t>
            </a:r>
          </a:p>
          <a:p>
            <a:pPr lvl="1"/>
            <a:r>
              <a:rPr lang="es-PE" dirty="0" err="1"/>
              <a:t>Paresia</a:t>
            </a:r>
            <a:r>
              <a:rPr lang="es-PE" dirty="0"/>
              <a:t> del III par craneal / cambios pupilares</a:t>
            </a:r>
          </a:p>
          <a:p>
            <a:pPr lvl="1"/>
            <a:r>
              <a:rPr lang="es-PE" dirty="0"/>
              <a:t>Anormalidades motoras: movimientos involuntarios o </a:t>
            </a:r>
            <a:r>
              <a:rPr lang="es-PE" dirty="0" err="1"/>
              <a:t>posturamiento</a:t>
            </a:r>
            <a:endParaRPr lang="es-PE" dirty="0"/>
          </a:p>
          <a:p>
            <a:pPr lvl="1"/>
            <a:r>
              <a:rPr lang="es-PE" dirty="0"/>
              <a:t>Preservación de funciones corticales y de mirada vertical </a:t>
            </a:r>
          </a:p>
          <a:p>
            <a:pPr lvl="1"/>
            <a:r>
              <a:rPr lang="es-PE" dirty="0" err="1"/>
              <a:t>Paresia</a:t>
            </a:r>
            <a:r>
              <a:rPr lang="es-PE" dirty="0"/>
              <a:t> bilateral facial y </a:t>
            </a:r>
            <a:r>
              <a:rPr lang="es-PE" dirty="0" err="1"/>
              <a:t>orofaríngea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15364689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/>
              <a:t>Oclusión Basilar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PE" dirty="0"/>
              <a:t>Tomografía: usualmente normal al inicio</a:t>
            </a:r>
          </a:p>
          <a:p>
            <a:r>
              <a:rPr lang="es-PE" dirty="0"/>
              <a:t>ANGIO TEM</a:t>
            </a:r>
          </a:p>
          <a:p>
            <a:r>
              <a:rPr lang="es-PE" dirty="0"/>
              <a:t>RM Cerebral</a:t>
            </a:r>
          </a:p>
          <a:p>
            <a:r>
              <a:rPr lang="es-PE" dirty="0"/>
              <a:t>ANGIO RM</a:t>
            </a:r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324" y="3974123"/>
            <a:ext cx="2523200" cy="250835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4264" y="2571630"/>
            <a:ext cx="4187055" cy="24311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92013" y="6518767"/>
            <a:ext cx="2828925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25" dirty="0" err="1"/>
              <a:t>ClinicalKey</a:t>
            </a:r>
            <a:endParaRPr lang="en-US" sz="825" dirty="0"/>
          </a:p>
        </p:txBody>
      </p:sp>
    </p:spTree>
    <p:extLst>
      <p:ext uri="{BB962C8B-B14F-4D97-AF65-F5344CB8AC3E}">
        <p14:creationId xmlns:p14="http://schemas.microsoft.com/office/powerpoint/2010/main" val="16280568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61ADA1-AA7E-4E49-B1F0-80BC08449C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F1CDD35-5259-B248-93B0-818D18F507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4470" y="1151705"/>
            <a:ext cx="2028265" cy="312644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93D6EFE-C105-2441-AD15-0F6DD7B666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2735" y="1151705"/>
            <a:ext cx="2188509" cy="31264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BA28301-8DB6-0B4C-A830-264D94A30C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5093" y="4034118"/>
            <a:ext cx="5154436" cy="2823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7869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/>
              <a:t>Oclusión Cerebral Media</a:t>
            </a:r>
            <a:endParaRPr lang="en-US" dirty="0"/>
          </a:p>
        </p:txBody>
      </p:sp>
      <p:pic>
        <p:nvPicPr>
          <p:cNvPr id="7" name="Content Placeholder 6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86657"/>
            <a:ext cx="5385545" cy="46593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92013" y="6518767"/>
            <a:ext cx="2828925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25" dirty="0" err="1"/>
              <a:t>ClinicalKey</a:t>
            </a:r>
            <a:endParaRPr lang="en-US" sz="825" dirty="0"/>
          </a:p>
        </p:txBody>
      </p:sp>
      <p:pic>
        <p:nvPicPr>
          <p:cNvPr id="9" name="Picture 8" descr="Screen Clippi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93"/>
          <a:stretch/>
        </p:blipFill>
        <p:spPr>
          <a:xfrm>
            <a:off x="6609327" y="1686657"/>
            <a:ext cx="1848874" cy="47110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359479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/>
              <a:t>Oclusión Cerebral Media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PE" dirty="0"/>
              <a:t>Desviación de la mirada contralateral a la hemiparesia</a:t>
            </a:r>
          </a:p>
          <a:p>
            <a:r>
              <a:rPr lang="es-PE" dirty="0"/>
              <a:t>Hemiparesia</a:t>
            </a:r>
          </a:p>
          <a:p>
            <a:r>
              <a:rPr lang="es-PE" dirty="0" err="1"/>
              <a:t>Hemi-hipoestesia</a:t>
            </a:r>
            <a:endParaRPr lang="es-PE" dirty="0"/>
          </a:p>
          <a:p>
            <a:r>
              <a:rPr lang="es-PE" dirty="0"/>
              <a:t>Negligencia cortical</a:t>
            </a:r>
          </a:p>
          <a:p>
            <a:r>
              <a:rPr lang="es-PE" dirty="0"/>
              <a:t>Hemianopsia homónima</a:t>
            </a:r>
          </a:p>
          <a:p>
            <a:r>
              <a:rPr lang="es-PE" dirty="0"/>
              <a:t>Afasia ¨</a:t>
            </a:r>
            <a:r>
              <a:rPr lang="es-PE" dirty="0" err="1"/>
              <a:t>pcte</a:t>
            </a:r>
            <a:r>
              <a:rPr lang="es-PE" dirty="0"/>
              <a:t> confundido¨</a:t>
            </a:r>
          </a:p>
          <a:p>
            <a:r>
              <a:rPr lang="es-PE" dirty="0"/>
              <a:t>Apraxia</a:t>
            </a:r>
            <a:endParaRPr lang="en-US" dirty="0"/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7739" y="2379221"/>
            <a:ext cx="3363899" cy="23334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928378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/>
              <a:t>Retos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5488" y="1466068"/>
            <a:ext cx="7241312" cy="5005070"/>
          </a:xfrm>
        </p:spPr>
        <p:txBody>
          <a:bodyPr>
            <a:normAutofit lnSpcReduction="10000"/>
          </a:bodyPr>
          <a:lstStyle/>
          <a:p>
            <a:r>
              <a:rPr lang="es-PE" dirty="0"/>
              <a:t>Identificación del paciente con </a:t>
            </a:r>
            <a:r>
              <a:rPr lang="es-PE" dirty="0" err="1"/>
              <a:t>stroke</a:t>
            </a:r>
            <a:endParaRPr lang="es-PE" dirty="0"/>
          </a:p>
          <a:p>
            <a:pPr lvl="1"/>
            <a:r>
              <a:rPr lang="es-PE" dirty="0"/>
              <a:t>Emergencia:</a:t>
            </a:r>
          </a:p>
          <a:p>
            <a:pPr lvl="2"/>
            <a:r>
              <a:rPr lang="es-PE" dirty="0"/>
              <a:t>Servicio pre-hospitalario</a:t>
            </a:r>
          </a:p>
          <a:p>
            <a:pPr lvl="2"/>
            <a:r>
              <a:rPr lang="es-PE" dirty="0" err="1"/>
              <a:t>Triaje</a:t>
            </a:r>
            <a:endParaRPr lang="es-PE" dirty="0"/>
          </a:p>
          <a:p>
            <a:pPr lvl="1"/>
            <a:r>
              <a:rPr lang="es-PE" dirty="0"/>
              <a:t>Hospitalizados / piso</a:t>
            </a:r>
          </a:p>
          <a:p>
            <a:pPr lvl="1"/>
            <a:r>
              <a:rPr lang="es-PE" dirty="0"/>
              <a:t>Posquirúrgicos</a:t>
            </a:r>
          </a:p>
          <a:p>
            <a:r>
              <a:rPr lang="es-PE" dirty="0"/>
              <a:t>Sistema para evaluación pronta</a:t>
            </a:r>
          </a:p>
          <a:p>
            <a:r>
              <a:rPr lang="es-PE" dirty="0"/>
              <a:t>Sistema para tratamiento rápido</a:t>
            </a:r>
          </a:p>
          <a:p>
            <a:pPr lvl="1"/>
            <a:r>
              <a:rPr lang="es-PE" dirty="0" err="1"/>
              <a:t>tPA</a:t>
            </a:r>
            <a:endParaRPr lang="es-PE" dirty="0"/>
          </a:p>
          <a:p>
            <a:pPr lvl="1"/>
            <a:r>
              <a:rPr lang="es-PE" dirty="0" err="1"/>
              <a:t>Endovascular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31568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0EB3F858-B2D9-B445-9492-CF5762DA99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3864"/>
          <a:stretch/>
        </p:blipFill>
        <p:spPr>
          <a:xfrm>
            <a:off x="1350336" y="819727"/>
            <a:ext cx="7702690" cy="4976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9766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Gracias !!</a:t>
            </a:r>
          </a:p>
        </p:txBody>
      </p:sp>
      <p:pic>
        <p:nvPicPr>
          <p:cNvPr id="7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016987"/>
            <a:ext cx="8839200" cy="209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Placeholder 11" descr="BH Neuroscience Center__color_hor - Windows Photo Viewer"/>
          <p:cNvPicPr>
            <a:picLocks noGrp="1" noChangeAspect="1"/>
          </p:cNvPicPr>
          <p:nvPr>
            <p:ph type="pic"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8" t="21758" r="1333" b="21627"/>
          <a:stretch/>
        </p:blipFill>
        <p:spPr>
          <a:xfrm>
            <a:off x="213360" y="4624252"/>
            <a:ext cx="2913017" cy="916903"/>
          </a:xfrm>
        </p:spPr>
      </p:pic>
      <p:pic>
        <p:nvPicPr>
          <p:cNvPr id="10" name="Picture 9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885" y="4624252"/>
            <a:ext cx="3561805" cy="783772"/>
          </a:xfrm>
          <a:prstGeom prst="rect">
            <a:avLst/>
          </a:prstGeom>
        </p:spPr>
      </p:pic>
      <p:pic>
        <p:nvPicPr>
          <p:cNvPr id="12" name="Picture 11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5605" y="4624252"/>
            <a:ext cx="1419052" cy="194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0183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Screen Clipping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5" r="8425"/>
          <a:stretch>
            <a:fillRect/>
          </a:stretch>
        </p:blipFill>
        <p:spPr>
          <a:xfrm>
            <a:off x="108422" y="1283618"/>
            <a:ext cx="3688721" cy="5424914"/>
          </a:xfrm>
        </p:spPr>
      </p:pic>
      <p:pic>
        <p:nvPicPr>
          <p:cNvPr id="11" name="Content Placeholder 10" descr="Screen Clipping"/>
          <p:cNvPicPr>
            <a:picLocks noGrp="1" noChangeAspect="1"/>
          </p:cNvPicPr>
          <p:nvPr>
            <p:ph idx="13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57" r="16534"/>
          <a:stretch/>
        </p:blipFill>
        <p:spPr>
          <a:xfrm>
            <a:off x="3797143" y="1283618"/>
            <a:ext cx="5241363" cy="5301821"/>
          </a:xfrm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685" y="2213724"/>
            <a:ext cx="2611316" cy="4027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432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PE" sz="3300" dirty="0" err="1"/>
              <a:t>Compartamentalización</a:t>
            </a:r>
            <a:endParaRPr lang="en-US" sz="33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4F4B1-FAEE-1540-9CC1-32FFB86E0704}" type="slidenum">
              <a:rPr lang="en-US" smtClean="0"/>
              <a:t>4</a:t>
            </a:fld>
            <a:endParaRPr lang="en-US"/>
          </a:p>
        </p:txBody>
      </p:sp>
      <p:pic>
        <p:nvPicPr>
          <p:cNvPr id="4" name="Content Placeholder 3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820" y="1993960"/>
            <a:ext cx="5679125" cy="363055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725056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/>
              <a:t>Síndromes ACV</a:t>
            </a:r>
            <a:endParaRPr lang="en-US" dirty="0"/>
          </a:p>
        </p:txBody>
      </p:sp>
      <p:pic>
        <p:nvPicPr>
          <p:cNvPr id="4" name="Content Placeholder 3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307" y="1355955"/>
            <a:ext cx="3238952" cy="4582164"/>
          </a:xfr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4078" y="1389490"/>
            <a:ext cx="3334215" cy="370574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96018" y="6492968"/>
            <a:ext cx="434864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4"/>
              </a:rPr>
              <a:t>http://www.strokecenter.org/professionals/stroke-diagnosis/stroke-syndromes/</a:t>
            </a:r>
            <a:endParaRPr lang="en-US" sz="825" dirty="0"/>
          </a:p>
        </p:txBody>
      </p:sp>
    </p:spTree>
    <p:extLst>
      <p:ext uri="{BB962C8B-B14F-4D97-AF65-F5344CB8AC3E}">
        <p14:creationId xmlns:p14="http://schemas.microsoft.com/office/powerpoint/2010/main" val="19113910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300" dirty="0"/>
              <a:t>Presentation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4F4B1-FAEE-1540-9CC1-32FFB86E0704}" type="slidenum">
              <a:rPr lang="en-US" smtClean="0"/>
              <a:t>6</a:t>
            </a:fld>
            <a:endParaRPr lang="en-US"/>
          </a:p>
        </p:txBody>
      </p:sp>
      <p:pic>
        <p:nvPicPr>
          <p:cNvPr id="6" name="Content Placeholder 1" descr="Screen Clippi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872" y="1417638"/>
            <a:ext cx="5301792" cy="295958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48971" y="4599830"/>
            <a:ext cx="59395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/>
              <a:t>Sensitivity 79% to 97%</a:t>
            </a:r>
          </a:p>
          <a:p>
            <a:pPr algn="ctr"/>
            <a:r>
              <a:rPr lang="en-US" sz="1350" dirty="0"/>
              <a:t>Specificity 13% to 88%</a:t>
            </a:r>
          </a:p>
          <a:p>
            <a:pPr algn="ctr"/>
            <a:r>
              <a:rPr lang="en-US" sz="1350" dirty="0"/>
              <a:t>Positive predictive value 62% to 89%</a:t>
            </a:r>
          </a:p>
          <a:p>
            <a:pPr algn="ctr"/>
            <a:r>
              <a:rPr lang="en-US" sz="1350" dirty="0"/>
              <a:t>Negative predictive value 48% to 93%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43336" y="6519639"/>
            <a:ext cx="2828925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25" dirty="0"/>
              <a:t>Rudd, M. </a:t>
            </a:r>
            <a:r>
              <a:rPr lang="en-US" sz="825" dirty="0" err="1"/>
              <a:t>Emerg</a:t>
            </a:r>
            <a:r>
              <a:rPr lang="en-US" sz="825" dirty="0"/>
              <a:t> Med J. 2016</a:t>
            </a:r>
          </a:p>
        </p:txBody>
      </p:sp>
    </p:spTree>
    <p:extLst>
      <p:ext uri="{BB962C8B-B14F-4D97-AF65-F5344CB8AC3E}">
        <p14:creationId xmlns:p14="http://schemas.microsoft.com/office/powerpoint/2010/main" val="25961056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4F4B1-FAEE-1540-9CC1-32FFB86E0704}" type="slidenum">
              <a:rPr lang="en-US" smtClean="0"/>
              <a:t>7</a:t>
            </a:fld>
            <a:endParaRPr lang="en-US"/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01"/>
          <a:stretch/>
        </p:blipFill>
        <p:spPr>
          <a:xfrm>
            <a:off x="2053055" y="386861"/>
            <a:ext cx="5341275" cy="622361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9423709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300" dirty="0" err="1"/>
              <a:t>Circulación</a:t>
            </a:r>
            <a:r>
              <a:rPr lang="en-US" sz="3300" dirty="0"/>
              <a:t> posterior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4F4B1-FAEE-1540-9CC1-32FFB86E0704}" type="slidenum">
              <a:rPr lang="en-US" smtClean="0"/>
              <a:t>8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ES" dirty="0"/>
              <a:t>Mareo y vértigo son responsables de un estimado 4,4 millones de visitas a la emergencia al año. </a:t>
            </a:r>
          </a:p>
          <a:p>
            <a:pPr lvl="1"/>
            <a:r>
              <a:rPr lang="es-ES" dirty="0"/>
              <a:t>4% de las visitas a la emergencia </a:t>
            </a:r>
          </a:p>
          <a:p>
            <a:pPr lvl="1"/>
            <a:r>
              <a:rPr lang="es-ES" dirty="0"/>
              <a:t>ACV es la causa subyacente de ≈3% y 5% de esas visitas. </a:t>
            </a:r>
          </a:p>
          <a:p>
            <a:pPr lvl="1"/>
            <a:r>
              <a:rPr lang="es-ES" dirty="0" err="1"/>
              <a:t>Neuro</a:t>
            </a:r>
            <a:r>
              <a:rPr lang="es-ES" dirty="0"/>
              <a:t>-imágenes en ~ 50%, </a:t>
            </a:r>
          </a:p>
          <a:p>
            <a:pPr lvl="1"/>
            <a:r>
              <a:rPr lang="es-ES" dirty="0"/>
              <a:t>admitidos 20%</a:t>
            </a:r>
          </a:p>
          <a:p>
            <a:r>
              <a:rPr lang="es-ES" dirty="0"/>
              <a:t>Mayor riesgo de diagnóstico erróneo: aquellos &lt; 50 años de edad, mujeres, minorías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45488" y="6608384"/>
            <a:ext cx="2828925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25" dirty="0"/>
              <a:t>Saber Tehrani AS, 2018</a:t>
            </a:r>
          </a:p>
        </p:txBody>
      </p:sp>
    </p:spTree>
    <p:extLst>
      <p:ext uri="{BB962C8B-B14F-4D97-AF65-F5344CB8AC3E}">
        <p14:creationId xmlns:p14="http://schemas.microsoft.com/office/powerpoint/2010/main" val="29770484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300" dirty="0" err="1"/>
              <a:t>Circulación</a:t>
            </a:r>
            <a:r>
              <a:rPr lang="en-US" sz="3300" dirty="0"/>
              <a:t> posterior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4F4B1-FAEE-1540-9CC1-32FFB86E0704}" type="slidenum">
              <a:rPr lang="en-US" smtClean="0"/>
              <a:t>9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54553" y="1622694"/>
            <a:ext cx="6600361" cy="4241775"/>
          </a:xfrm>
        </p:spPr>
        <p:txBody>
          <a:bodyPr numCol="2">
            <a:normAutofit/>
          </a:bodyPr>
          <a:lstStyle/>
          <a:p>
            <a:r>
              <a:rPr lang="es-ES" sz="1800" dirty="0"/>
              <a:t>Vértigo o mareo (47%)</a:t>
            </a:r>
          </a:p>
          <a:p>
            <a:r>
              <a:rPr lang="es-ES" sz="1800" dirty="0"/>
              <a:t>Debilidad unilateral (41%)</a:t>
            </a:r>
          </a:p>
          <a:p>
            <a:r>
              <a:rPr lang="es-ES" sz="1800" dirty="0"/>
              <a:t>Disartria (31%)</a:t>
            </a:r>
          </a:p>
          <a:p>
            <a:r>
              <a:rPr lang="es-ES" sz="1800" dirty="0"/>
              <a:t>Dolor de cabeza / cuello (28%)</a:t>
            </a:r>
          </a:p>
          <a:p>
            <a:r>
              <a:rPr lang="es-ES" sz="1800" dirty="0" err="1"/>
              <a:t>Naúsea</a:t>
            </a:r>
            <a:r>
              <a:rPr lang="es-ES" sz="1800" dirty="0"/>
              <a:t> / </a:t>
            </a:r>
            <a:r>
              <a:rPr lang="es-ES" sz="1800" dirty="0" err="1"/>
              <a:t>vomitos</a:t>
            </a:r>
            <a:r>
              <a:rPr lang="es-ES" sz="1800" dirty="0"/>
              <a:t> (27%)</a:t>
            </a:r>
          </a:p>
          <a:p>
            <a:r>
              <a:rPr lang="es-ES" sz="1800" dirty="0"/>
              <a:t>Disfagia </a:t>
            </a:r>
          </a:p>
          <a:p>
            <a:r>
              <a:rPr lang="es-ES" sz="1800" dirty="0"/>
              <a:t>Diplopía </a:t>
            </a:r>
          </a:p>
          <a:p>
            <a:r>
              <a:rPr lang="es-ES" sz="1800" dirty="0"/>
              <a:t>Desequilibrio </a:t>
            </a:r>
          </a:p>
          <a:p>
            <a:r>
              <a:rPr lang="es-ES" sz="1800" dirty="0"/>
              <a:t>Ronquera </a:t>
            </a:r>
          </a:p>
          <a:p>
            <a:r>
              <a:rPr lang="es-ES" sz="1800" dirty="0"/>
              <a:t>Pérdida visual (homónima) </a:t>
            </a:r>
          </a:p>
          <a:p>
            <a:r>
              <a:rPr lang="es-ES" sz="1800" dirty="0"/>
              <a:t>Pérdida de audición </a:t>
            </a:r>
          </a:p>
          <a:p>
            <a:r>
              <a:rPr lang="es-ES" sz="1800" dirty="0"/>
              <a:t>Debilidad Facial (puede implicar la cara superior e inferior) </a:t>
            </a:r>
          </a:p>
          <a:p>
            <a:r>
              <a:rPr lang="es-ES" sz="1800" dirty="0"/>
              <a:t>Problemas con la coordinación </a:t>
            </a:r>
          </a:p>
          <a:p>
            <a:r>
              <a:rPr lang="es-ES" sz="1800" dirty="0"/>
              <a:t>Alteración del sensorio de etiología no determinada</a:t>
            </a:r>
          </a:p>
          <a:p>
            <a:r>
              <a:rPr lang="es-ES" sz="1800" dirty="0"/>
              <a:t>Postura tónica de las extremidades</a:t>
            </a:r>
            <a:endParaRPr lang="en-US" sz="1800" dirty="0"/>
          </a:p>
        </p:txBody>
      </p:sp>
      <p:sp>
        <p:nvSpPr>
          <p:cNvPr id="5" name="TextBox 4"/>
          <p:cNvSpPr txBox="1"/>
          <p:nvPr/>
        </p:nvSpPr>
        <p:spPr>
          <a:xfrm>
            <a:off x="1445488" y="6608384"/>
            <a:ext cx="2828925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25" dirty="0" err="1"/>
              <a:t>Searls</a:t>
            </a:r>
            <a:r>
              <a:rPr lang="en-US" sz="825" dirty="0"/>
              <a:t> DE, et al. Arch </a:t>
            </a:r>
            <a:r>
              <a:rPr lang="en-US" sz="825" dirty="0" err="1"/>
              <a:t>Neurol</a:t>
            </a:r>
            <a:r>
              <a:rPr lang="en-US" sz="825" dirty="0"/>
              <a:t>, 2012</a:t>
            </a:r>
          </a:p>
        </p:txBody>
      </p:sp>
    </p:spTree>
    <p:extLst>
      <p:ext uri="{BB962C8B-B14F-4D97-AF65-F5344CB8AC3E}">
        <p14:creationId xmlns:p14="http://schemas.microsoft.com/office/powerpoint/2010/main" val="41492626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10465</TotalTime>
  <Words>503</Words>
  <Application>Microsoft Office PowerPoint</Application>
  <PresentationFormat>On-screen Show (4:3)</PresentationFormat>
  <Paragraphs>119</Paragraphs>
  <Slides>21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Síndromes de ACV</vt:lpstr>
      <vt:lpstr>Retos</vt:lpstr>
      <vt:lpstr>PowerPoint Presentation</vt:lpstr>
      <vt:lpstr>Compartamentalización</vt:lpstr>
      <vt:lpstr>Síndromes ACV</vt:lpstr>
      <vt:lpstr>Presentation</vt:lpstr>
      <vt:lpstr>PowerPoint Presentation</vt:lpstr>
      <vt:lpstr>Circulación posterior</vt:lpstr>
      <vt:lpstr>Circulación posterior</vt:lpstr>
      <vt:lpstr>Circulación posterior</vt:lpstr>
      <vt:lpstr>Circulación posterior</vt:lpstr>
      <vt:lpstr>Circulación posterior</vt:lpstr>
      <vt:lpstr>Oclusión Basilar</vt:lpstr>
      <vt:lpstr>Oclusión Basilar</vt:lpstr>
      <vt:lpstr>Oclusión Basilar</vt:lpstr>
      <vt:lpstr>Oclusión Basilar</vt:lpstr>
      <vt:lpstr>PowerPoint Presentation</vt:lpstr>
      <vt:lpstr>Oclusión Cerebral Media</vt:lpstr>
      <vt:lpstr>Oclusión Cerebral Media</vt:lpstr>
      <vt:lpstr>PowerPoint Presentation</vt:lpstr>
      <vt:lpstr>Gracias !!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Copy</dc:title>
  <dc:creator>Eric Fernandez</dc:creator>
  <cp:lastModifiedBy>Felipe De los ríos</cp:lastModifiedBy>
  <cp:revision>103</cp:revision>
  <cp:lastPrinted>2018-08-27T19:46:28Z</cp:lastPrinted>
  <dcterms:created xsi:type="dcterms:W3CDTF">2017-01-11T16:19:37Z</dcterms:created>
  <dcterms:modified xsi:type="dcterms:W3CDTF">2019-08-27T23:25:05Z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932429754</vt:i4>
  </property>
  <property fmtid="{D5CDD505-2E9C-101B-9397-08002B2CF9AE}" pid="3" name="_NewReviewCycle">
    <vt:lpwstr/>
  </property>
  <property fmtid="{D5CDD505-2E9C-101B-9397-08002B2CF9AE}" pid="4" name="_EmailSubject">
    <vt:lpwstr>Neuroscience ppt template</vt:lpwstr>
  </property>
  <property fmtid="{D5CDD505-2E9C-101B-9397-08002B2CF9AE}" pid="5" name="_AuthorEmail">
    <vt:lpwstr>KatieCh@baptisthealth.net</vt:lpwstr>
  </property>
  <property fmtid="{D5CDD505-2E9C-101B-9397-08002B2CF9AE}" pid="6" name="_AuthorEmailDisplayName">
    <vt:lpwstr>Katie M. Chavez</vt:lpwstr>
  </property>
</Properties>
</file>