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png" ContentType="image/png"/>
  <Default Extension="JPG" ContentType="image/jpeg"/>
  <Default Extension="rels" ContentType="application/vnd.openxmlformats-package.relationships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theme/theme2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theme/theme3.xml" ContentType="application/vnd.openxmlformats-officedocument.theme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  <p:sldMasterId id="2147483674" r:id="rId2"/>
    <p:sldMasterId id="2147483740" r:id="rId3"/>
    <p:sldMasterId id="2147483755" r:id="rId4"/>
  </p:sldMasterIdLst>
  <p:notesMasterIdLst>
    <p:notesMasterId r:id="rId71"/>
  </p:notesMasterIdLst>
  <p:sldIdLst>
    <p:sldId id="262" r:id="rId5"/>
    <p:sldId id="319" r:id="rId6"/>
    <p:sldId id="264" r:id="rId7"/>
    <p:sldId id="265" r:id="rId8"/>
    <p:sldId id="266" r:id="rId9"/>
    <p:sldId id="267" r:id="rId10"/>
    <p:sldId id="268" r:id="rId11"/>
    <p:sldId id="269" r:id="rId12"/>
    <p:sldId id="270" r:id="rId13"/>
    <p:sldId id="271" r:id="rId14"/>
    <p:sldId id="272" r:id="rId15"/>
    <p:sldId id="322" r:id="rId16"/>
    <p:sldId id="273" r:id="rId17"/>
    <p:sldId id="274" r:id="rId18"/>
    <p:sldId id="275" r:id="rId19"/>
    <p:sldId id="276" r:id="rId20"/>
    <p:sldId id="277" r:id="rId21"/>
    <p:sldId id="278" r:id="rId22"/>
    <p:sldId id="279" r:id="rId23"/>
    <p:sldId id="280" r:id="rId24"/>
    <p:sldId id="281" r:id="rId25"/>
    <p:sldId id="282" r:id="rId26"/>
    <p:sldId id="283" r:id="rId27"/>
    <p:sldId id="284" r:id="rId28"/>
    <p:sldId id="285" r:id="rId29"/>
    <p:sldId id="286" r:id="rId30"/>
    <p:sldId id="287" r:id="rId31"/>
    <p:sldId id="288" r:id="rId32"/>
    <p:sldId id="289" r:id="rId33"/>
    <p:sldId id="290" r:id="rId34"/>
    <p:sldId id="291" r:id="rId35"/>
    <p:sldId id="292" r:id="rId36"/>
    <p:sldId id="294" r:id="rId37"/>
    <p:sldId id="295" r:id="rId38"/>
    <p:sldId id="296" r:id="rId39"/>
    <p:sldId id="297" r:id="rId40"/>
    <p:sldId id="321" r:id="rId41"/>
    <p:sldId id="298" r:id="rId42"/>
    <p:sldId id="299" r:id="rId43"/>
    <p:sldId id="300" r:id="rId44"/>
    <p:sldId id="301" r:id="rId45"/>
    <p:sldId id="320" r:id="rId46"/>
    <p:sldId id="302" r:id="rId47"/>
    <p:sldId id="303" r:id="rId48"/>
    <p:sldId id="305" r:id="rId49"/>
    <p:sldId id="306" r:id="rId50"/>
    <p:sldId id="307" r:id="rId51"/>
    <p:sldId id="308" r:id="rId52"/>
    <p:sldId id="309" r:id="rId53"/>
    <p:sldId id="310" r:id="rId54"/>
    <p:sldId id="311" r:id="rId55"/>
    <p:sldId id="312" r:id="rId56"/>
    <p:sldId id="313" r:id="rId57"/>
    <p:sldId id="314" r:id="rId58"/>
    <p:sldId id="315" r:id="rId59"/>
    <p:sldId id="316" r:id="rId60"/>
    <p:sldId id="317" r:id="rId61"/>
    <p:sldId id="323" r:id="rId62"/>
    <p:sldId id="324" r:id="rId63"/>
    <p:sldId id="257" r:id="rId64"/>
    <p:sldId id="258" r:id="rId65"/>
    <p:sldId id="259" r:id="rId66"/>
    <p:sldId id="260" r:id="rId67"/>
    <p:sldId id="261" r:id="rId68"/>
    <p:sldId id="325" r:id="rId69"/>
    <p:sldId id="326" r:id="rId7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620"/>
    <p:restoredTop sz="94660"/>
  </p:normalViewPr>
  <p:slideViewPr>
    <p:cSldViewPr snapToGrid="0" snapToObjects="1">
      <p:cViewPr varScale="1">
        <p:scale>
          <a:sx n="94" d="100"/>
          <a:sy n="94" d="100"/>
        </p:scale>
        <p:origin x="-117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219" d="100"/>
        <a:sy n="21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63" Type="http://schemas.openxmlformats.org/officeDocument/2006/relationships/slide" Target="slides/slide59.xml"/><Relationship Id="rId64" Type="http://schemas.openxmlformats.org/officeDocument/2006/relationships/slide" Target="slides/slide60.xml"/><Relationship Id="rId65" Type="http://schemas.openxmlformats.org/officeDocument/2006/relationships/slide" Target="slides/slide61.xml"/><Relationship Id="rId66" Type="http://schemas.openxmlformats.org/officeDocument/2006/relationships/slide" Target="slides/slide62.xml"/><Relationship Id="rId67" Type="http://schemas.openxmlformats.org/officeDocument/2006/relationships/slide" Target="slides/slide63.xml"/><Relationship Id="rId68" Type="http://schemas.openxmlformats.org/officeDocument/2006/relationships/slide" Target="slides/slide64.xml"/><Relationship Id="rId69" Type="http://schemas.openxmlformats.org/officeDocument/2006/relationships/slide" Target="slides/slide65.xml"/><Relationship Id="rId50" Type="http://schemas.openxmlformats.org/officeDocument/2006/relationships/slide" Target="slides/slide46.xml"/><Relationship Id="rId51" Type="http://schemas.openxmlformats.org/officeDocument/2006/relationships/slide" Target="slides/slide47.xml"/><Relationship Id="rId52" Type="http://schemas.openxmlformats.org/officeDocument/2006/relationships/slide" Target="slides/slide48.xml"/><Relationship Id="rId53" Type="http://schemas.openxmlformats.org/officeDocument/2006/relationships/slide" Target="slides/slide49.xml"/><Relationship Id="rId54" Type="http://schemas.openxmlformats.org/officeDocument/2006/relationships/slide" Target="slides/slide50.xml"/><Relationship Id="rId55" Type="http://schemas.openxmlformats.org/officeDocument/2006/relationships/slide" Target="slides/slide51.xml"/><Relationship Id="rId56" Type="http://schemas.openxmlformats.org/officeDocument/2006/relationships/slide" Target="slides/slide52.xml"/><Relationship Id="rId57" Type="http://schemas.openxmlformats.org/officeDocument/2006/relationships/slide" Target="slides/slide53.xml"/><Relationship Id="rId58" Type="http://schemas.openxmlformats.org/officeDocument/2006/relationships/slide" Target="slides/slide54.xml"/><Relationship Id="rId59" Type="http://schemas.openxmlformats.org/officeDocument/2006/relationships/slide" Target="slides/slide55.xml"/><Relationship Id="rId40" Type="http://schemas.openxmlformats.org/officeDocument/2006/relationships/slide" Target="slides/slide36.xml"/><Relationship Id="rId41" Type="http://schemas.openxmlformats.org/officeDocument/2006/relationships/slide" Target="slides/slide37.xml"/><Relationship Id="rId42" Type="http://schemas.openxmlformats.org/officeDocument/2006/relationships/slide" Target="slides/slide38.xml"/><Relationship Id="rId43" Type="http://schemas.openxmlformats.org/officeDocument/2006/relationships/slide" Target="slides/slide39.xml"/><Relationship Id="rId44" Type="http://schemas.openxmlformats.org/officeDocument/2006/relationships/slide" Target="slides/slide40.xml"/><Relationship Id="rId45" Type="http://schemas.openxmlformats.org/officeDocument/2006/relationships/slide" Target="slides/slide41.xml"/><Relationship Id="rId46" Type="http://schemas.openxmlformats.org/officeDocument/2006/relationships/slide" Target="slides/slide42.xml"/><Relationship Id="rId47" Type="http://schemas.openxmlformats.org/officeDocument/2006/relationships/slide" Target="slides/slide43.xml"/><Relationship Id="rId48" Type="http://schemas.openxmlformats.org/officeDocument/2006/relationships/slide" Target="slides/slide44.xml"/><Relationship Id="rId49" Type="http://schemas.openxmlformats.org/officeDocument/2006/relationships/slide" Target="slides/slide45.xml"/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30" Type="http://schemas.openxmlformats.org/officeDocument/2006/relationships/slide" Target="slides/slide26.xml"/><Relationship Id="rId31" Type="http://schemas.openxmlformats.org/officeDocument/2006/relationships/slide" Target="slides/slide27.xml"/><Relationship Id="rId32" Type="http://schemas.openxmlformats.org/officeDocument/2006/relationships/slide" Target="slides/slide28.xml"/><Relationship Id="rId33" Type="http://schemas.openxmlformats.org/officeDocument/2006/relationships/slide" Target="slides/slide29.xml"/><Relationship Id="rId34" Type="http://schemas.openxmlformats.org/officeDocument/2006/relationships/slide" Target="slides/slide30.xml"/><Relationship Id="rId35" Type="http://schemas.openxmlformats.org/officeDocument/2006/relationships/slide" Target="slides/slide31.xml"/><Relationship Id="rId36" Type="http://schemas.openxmlformats.org/officeDocument/2006/relationships/slide" Target="slides/slide32.xml"/><Relationship Id="rId37" Type="http://schemas.openxmlformats.org/officeDocument/2006/relationships/slide" Target="slides/slide33.xml"/><Relationship Id="rId38" Type="http://schemas.openxmlformats.org/officeDocument/2006/relationships/slide" Target="slides/slide34.xml"/><Relationship Id="rId39" Type="http://schemas.openxmlformats.org/officeDocument/2006/relationships/slide" Target="slides/slide35.xml"/><Relationship Id="rId70" Type="http://schemas.openxmlformats.org/officeDocument/2006/relationships/slide" Target="slides/slide66.xml"/><Relationship Id="rId71" Type="http://schemas.openxmlformats.org/officeDocument/2006/relationships/notesMaster" Target="notesMasters/notesMaster1.xml"/><Relationship Id="rId72" Type="http://schemas.openxmlformats.org/officeDocument/2006/relationships/printerSettings" Target="printerSettings/printerSettings1.bin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<Relationship Id="rId28" Type="http://schemas.openxmlformats.org/officeDocument/2006/relationships/slide" Target="slides/slide24.xml"/><Relationship Id="rId29" Type="http://schemas.openxmlformats.org/officeDocument/2006/relationships/slide" Target="slides/slide25.xml"/><Relationship Id="rId73" Type="http://schemas.openxmlformats.org/officeDocument/2006/relationships/presProps" Target="presProps.xml"/><Relationship Id="rId74" Type="http://schemas.openxmlformats.org/officeDocument/2006/relationships/viewProps" Target="viewProps.xml"/><Relationship Id="rId75" Type="http://schemas.openxmlformats.org/officeDocument/2006/relationships/theme" Target="theme/theme1.xml"/><Relationship Id="rId76" Type="http://schemas.openxmlformats.org/officeDocument/2006/relationships/tableStyles" Target="tableStyles.xml"/><Relationship Id="rId60" Type="http://schemas.openxmlformats.org/officeDocument/2006/relationships/slide" Target="slides/slide56.xml"/><Relationship Id="rId61" Type="http://schemas.openxmlformats.org/officeDocument/2006/relationships/slide" Target="slides/slide57.xml"/><Relationship Id="rId62" Type="http://schemas.openxmlformats.org/officeDocument/2006/relationships/slide" Target="slides/slide58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D571DEF-53D9-7449-B094-844354BCAE58}" type="datetimeFigureOut">
              <a:rPr lang="en-US" smtClean="0"/>
              <a:t>8/27/19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2E984D-F34F-4645-9636-2F96323A6DF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486206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3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4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8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3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5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3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8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6FEF6C0-1381-BB4F-B993-6668C586BD90}" type="slidenum">
              <a:rPr lang="en-US" sz="1200">
                <a:solidFill>
                  <a:srgbClr val="000000"/>
                </a:solidFill>
                <a:latin typeface="Times New Roman" charset="0"/>
              </a:rPr>
              <a:pPr/>
              <a:t>1</a:t>
            </a:fld>
            <a:endParaRPr lang="en-US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5120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hangingPunct="0"/>
            <a:fld id="{5A4EA14B-8152-7846-A0A4-9809A4F24D7A}" type="slidenum">
              <a:rPr lang="en-US" sz="1200" kern="0">
                <a:solidFill>
                  <a:srgbClr val="000000"/>
                </a:solidFill>
                <a:sym typeface="Times New Roman"/>
              </a:rPr>
              <a:pPr algn="r" hangingPunct="0"/>
              <a:t>1</a:t>
            </a:fld>
            <a:endParaRPr lang="en-US" sz="1200" kern="0">
              <a:solidFill>
                <a:srgbClr val="000000"/>
              </a:solidFill>
              <a:sym typeface="Times New Roman"/>
            </a:endParaRPr>
          </a:p>
        </p:txBody>
      </p:sp>
      <p:sp>
        <p:nvSpPr>
          <p:cNvPr id="51204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hangingPunct="0"/>
            <a:fld id="{C7E43844-D0F4-FD4C-B6C9-9FC01AB2BD0A}" type="slidenum">
              <a:rPr lang="en-US" sz="1200" kern="0">
                <a:solidFill>
                  <a:srgbClr val="000000"/>
                </a:solidFill>
                <a:sym typeface="Times New Roman"/>
              </a:rPr>
              <a:pPr algn="r" hangingPunct="0"/>
              <a:t>1</a:t>
            </a:fld>
            <a:endParaRPr lang="en-US" sz="1200" kern="0">
              <a:solidFill>
                <a:srgbClr val="000000"/>
              </a:solidFill>
              <a:sym typeface="Times New Roman"/>
            </a:endParaRPr>
          </a:p>
        </p:txBody>
      </p:sp>
      <p:sp>
        <p:nvSpPr>
          <p:cNvPr id="51205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11"/>
          <p:cNvSpPr>
            <a:spLocks noGrp="1" noChangeArrowheads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fld id="{E21FC15B-F732-4127-B4CC-17B251E1BF3F}" type="slidenum">
              <a:rPr lang="en-US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43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43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3143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mtClean="0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437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463F57BF-F654-459E-BF05-6C4D442D79F7}" type="slidenum">
              <a:rPr lang="en-US" sz="1200">
                <a:solidFill>
                  <a:srgbClr val="000000"/>
                </a:solidFill>
                <a:latin typeface="Calibri" pitchFamily="34" charset="0"/>
                <a:ea typeface="ＭＳ Ｐゴシック" charset="-128"/>
                <a:sym typeface="Times New Roman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43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ＭＳ Ｐゴシック" charset="-128"/>
              <a:sym typeface="Times New Roman"/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5394" name="Rectangle 11"/>
          <p:cNvSpPr>
            <a:spLocks noGrp="1" noChangeArrowheads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fld id="{E564BBCB-AAB2-4807-937A-CBDC9F0BDD02}" type="slidenum">
              <a:rPr lang="en-US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44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5395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315396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mtClean="0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5397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CF74B1F3-2E41-4EBB-BC8D-07DF25E8E945}" type="slidenum">
              <a:rPr lang="en-US" sz="1200">
                <a:solidFill>
                  <a:srgbClr val="000000"/>
                </a:solidFill>
                <a:latin typeface="Calibri" pitchFamily="34" charset="0"/>
                <a:ea typeface="ＭＳ Ｐゴシック" charset="-128"/>
                <a:sym typeface="Times New Roman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44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ＭＳ Ｐゴシック" charset="-128"/>
              <a:sym typeface="Times New Roman"/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42" name="Rectangle 11"/>
          <p:cNvSpPr>
            <a:spLocks noGrp="1" noChangeArrowheads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fld id="{FB39BD39-637B-4F82-A232-9E4DF62E58AD}" type="slidenum">
              <a:rPr lang="en-US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45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7443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317444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mtClean="0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7445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A76A10A1-9572-403A-87DF-DAE7EE861054}" type="slidenum">
              <a:rPr lang="en-US" sz="1200">
                <a:solidFill>
                  <a:srgbClr val="000000"/>
                </a:solidFill>
                <a:latin typeface="Calibri" pitchFamily="34" charset="0"/>
                <a:ea typeface="ＭＳ Ｐゴシック" charset="-128"/>
                <a:sym typeface="Times New Roman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45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ＭＳ Ｐゴシック" charset="-128"/>
              <a:sym typeface="Times New Roman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B6FEF6C0-1381-BB4F-B993-6668C586BD90}" type="slidenum">
              <a:rPr lang="en-US" sz="1200">
                <a:solidFill>
                  <a:srgbClr val="000000"/>
                </a:solidFill>
                <a:latin typeface="Times New Roman" charset="0"/>
              </a:rPr>
              <a:pPr/>
              <a:t>58</a:t>
            </a:fld>
            <a:endParaRPr lang="en-US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51203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hangingPunct="0"/>
            <a:fld id="{5A4EA14B-8152-7846-A0A4-9809A4F24D7A}" type="slidenum">
              <a:rPr lang="en-US" sz="1200" kern="0">
                <a:solidFill>
                  <a:srgbClr val="000000"/>
                </a:solidFill>
                <a:sym typeface="Times New Roman"/>
              </a:rPr>
              <a:pPr algn="r" hangingPunct="0"/>
              <a:t>58</a:t>
            </a:fld>
            <a:endParaRPr lang="en-US" sz="1200" kern="0">
              <a:solidFill>
                <a:srgbClr val="000000"/>
              </a:solidFill>
              <a:sym typeface="Times New Roman"/>
            </a:endParaRPr>
          </a:p>
        </p:txBody>
      </p:sp>
      <p:sp>
        <p:nvSpPr>
          <p:cNvPr id="51204" name="Text Box 2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 hangingPunct="0"/>
            <a:fld id="{C7E43844-D0F4-FD4C-B6C9-9FC01AB2BD0A}" type="slidenum">
              <a:rPr lang="en-US" sz="1200" kern="0">
                <a:solidFill>
                  <a:srgbClr val="000000"/>
                </a:solidFill>
                <a:sym typeface="Times New Roman"/>
              </a:rPr>
              <a:pPr algn="r" hangingPunct="0"/>
              <a:t>58</a:t>
            </a:fld>
            <a:endParaRPr lang="en-US" sz="1200" kern="0">
              <a:solidFill>
                <a:srgbClr val="000000"/>
              </a:solidFill>
              <a:sym typeface="Times New Roman"/>
            </a:endParaRPr>
          </a:p>
        </p:txBody>
      </p:sp>
      <p:sp>
        <p:nvSpPr>
          <p:cNvPr id="51205" name="Rectangle 3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120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ts val="45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>
              <a:latin typeface="Arial" charset="0"/>
              <a:cs typeface="DejaVu Sans" charset="0"/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9138" name="1 Marcador de imagen de diapositiva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9139" name="2 Marcador de notas"/>
          <p:cNvSpPr>
            <a:spLocks noGrp="1"/>
          </p:cNvSpPr>
          <p:nvPr>
            <p:ph type="body" sz="quarter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es-EC">
                <a:latin typeface="Calibri" charset="0"/>
              </a:rPr>
              <a:t>Patient’s next day NIHSS of 1:  right hemianopsia.  </a:t>
            </a:r>
          </a:p>
        </p:txBody>
      </p:sp>
      <p:sp>
        <p:nvSpPr>
          <p:cNvPr id="219140" name="3 Marcador de número de diapositiva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ED67A98A-B38E-9A4D-B52F-842CF6580D4A}" type="slidenum">
              <a:rPr lang="es-EC">
                <a:solidFill>
                  <a:srgbClr val="000000"/>
                </a:solidFill>
                <a:latin typeface="Arial" charset="0"/>
                <a:cs typeface="DejaVu Sans" charset="0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63</a:t>
            </a:fld>
            <a:endParaRPr lang="es-EC">
              <a:solidFill>
                <a:srgbClr val="000000"/>
              </a:solidFill>
              <a:latin typeface="Arial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20794478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0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82AAA324-E468-E244-866D-D88A0F16741B}" type="slidenum">
              <a:rPr lang="en-US">
                <a:solidFill>
                  <a:srgbClr val="000000"/>
                </a:solidFill>
                <a:latin typeface="Times New Roman" charset="0"/>
              </a:rPr>
              <a:pPr/>
              <a:t>65</a:t>
            </a:fld>
            <a:endParaRPr lang="en-US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524291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524292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3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>
              <a:latin typeface="Times New Roman" charset="0"/>
              <a:ea typeface="MS PGothic" charset="0"/>
              <a:cs typeface="MS PGothic" charset="0"/>
            </a:endParaRPr>
          </a:p>
        </p:txBody>
      </p:sp>
      <p:sp>
        <p:nvSpPr>
          <p:cNvPr id="52429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defTabSz="4572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fontAlgn="base" hangingPunct="0">
              <a:spcBef>
                <a:spcPct val="0"/>
              </a:spcBef>
              <a:spcAft>
                <a:spcPct val="0"/>
              </a:spcAft>
            </a:pPr>
            <a:fld id="{30707811-EBD4-A147-A8F9-7DB5CBB4B74D}" type="slidenum">
              <a:rPr lang="en-US" kern="0" smtClean="0">
                <a:solidFill>
                  <a:srgbClr val="000000"/>
                </a:solidFill>
                <a:latin typeface="Arial" charset="0"/>
                <a:cs typeface="DejaVu Sans" charset="0"/>
                <a:sym typeface="Times New Roman"/>
              </a:rPr>
              <a:pPr algn="r" fontAlgn="base" hangingPunct="0">
                <a:spcBef>
                  <a:spcPct val="0"/>
                </a:spcBef>
                <a:spcAft>
                  <a:spcPct val="0"/>
                </a:spcAft>
              </a:pPr>
              <a:t>65</a:t>
            </a:fld>
            <a:endParaRPr lang="en-US" kern="0" smtClean="0">
              <a:solidFill>
                <a:srgbClr val="000000"/>
              </a:solidFill>
              <a:latin typeface="Arial" charset="0"/>
              <a:cs typeface="DejaVu Sans" charset="0"/>
              <a:sym typeface="Times New Roman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fld id="{D785E61F-1C2F-154D-B1C0-0FC957D518F8}" type="slidenum">
              <a:rPr lang="en-US" sz="1200">
                <a:solidFill>
                  <a:srgbClr val="000000"/>
                </a:solidFill>
                <a:latin typeface="Times New Roman" charset="0"/>
              </a:rPr>
              <a:pPr/>
              <a:t>3</a:t>
            </a:fld>
            <a:endParaRPr lang="en-US" sz="1200">
              <a:solidFill>
                <a:srgbClr val="000000"/>
              </a:solidFill>
              <a:latin typeface="Times New Roman" charset="0"/>
            </a:endParaRPr>
          </a:p>
        </p:txBody>
      </p:sp>
      <p:sp>
        <p:nvSpPr>
          <p:cNvPr id="60419" name="Rectangle 1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60420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3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>
              <a:latin typeface="Times New Roman" charset="0"/>
              <a:ea typeface="MS PGothic" charset="0"/>
              <a:cs typeface="MS PGothic" charset="0"/>
            </a:endParaRPr>
          </a:p>
        </p:txBody>
      </p:sp>
      <p:sp>
        <p:nvSpPr>
          <p:cNvPr id="6042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0212" cy="455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 anchor="b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r"/>
            <a:fld id="{8B0D5927-5CED-224A-AA49-71941BDEF028}" type="slidenum">
              <a:rPr lang="en-US" sz="1200" kern="0">
                <a:solidFill>
                  <a:srgbClr val="000000"/>
                </a:solidFill>
                <a:sym typeface="Times New Roman"/>
              </a:rPr>
              <a:pPr algn="r"/>
              <a:t>3</a:t>
            </a:fld>
            <a:endParaRPr lang="en-US" sz="1200" kern="0">
              <a:solidFill>
                <a:srgbClr val="000000"/>
              </a:solidFill>
              <a:sym typeface="Times New Roman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554" name="Rectangle 7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defRPr sz="1200">
                <a:solidFill>
                  <a:schemeClr val="tx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1pPr>
            <a:lvl2pPr marL="742950" indent="-285750">
              <a:defRPr sz="1200">
                <a:solidFill>
                  <a:schemeClr val="tx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2pPr>
            <a:lvl3pPr marL="1143000" indent="-228600">
              <a:defRPr sz="1200">
                <a:solidFill>
                  <a:schemeClr val="tx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3pPr>
            <a:lvl4pPr marL="1600200" indent="-228600">
              <a:defRPr sz="1200">
                <a:solidFill>
                  <a:schemeClr val="tx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4pPr>
            <a:lvl5pPr marL="2057400" indent="-228600">
              <a:defRPr sz="1200">
                <a:solidFill>
                  <a:schemeClr val="tx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Calibri" charset="0"/>
                <a:ea typeface="ヒラギノ角ゴ Pro W3" charset="0"/>
                <a:cs typeface="ヒラギノ角ゴ Pro W3" charset="0"/>
              </a:defRPr>
            </a:lvl9pPr>
          </a:lstStyle>
          <a:p>
            <a:pPr algn="r" defTabSz="914400" hangingPunct="0"/>
            <a:fld id="{68A80F77-98B2-A644-ADBC-20FD150559C1}" type="slidenum">
              <a:rPr lang="en-US" kern="0">
                <a:solidFill>
                  <a:srgbClr val="000000"/>
                </a:solidFill>
                <a:latin typeface="Times New Roman" charset="0"/>
                <a:sym typeface="Times New Roman"/>
              </a:rPr>
              <a:pPr algn="r" defTabSz="914400" hangingPunct="0"/>
              <a:t>5</a:t>
            </a:fld>
            <a:endParaRPr lang="en-US" kern="0">
              <a:solidFill>
                <a:srgbClr val="000000"/>
              </a:solidFill>
              <a:latin typeface="Times New Roman" charset="0"/>
              <a:sym typeface="Times New Roman"/>
            </a:endParaRPr>
          </a:p>
        </p:txBody>
      </p:sp>
      <p:sp>
        <p:nvSpPr>
          <p:cNvPr id="151555" name="Rectangle 2"/>
          <p:cNvSpPr>
            <a:spLocks noChangeArrowheads="1"/>
          </p:cNvSpPr>
          <p:nvPr/>
        </p:nvSpPr>
        <p:spPr bwMode="auto">
          <a:xfrm>
            <a:off x="3887788" y="0"/>
            <a:ext cx="297021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14400" hangingPunct="0"/>
            <a:endParaRPr lang="en-US" kern="0">
              <a:solidFill>
                <a:srgbClr val="000000"/>
              </a:solidFill>
              <a:latin typeface="Times New Roman"/>
              <a:ea typeface="ヒラギノ角ゴ Pro W3" charset="0"/>
              <a:cs typeface="ヒラギノ角ゴ Pro W3" charset="0"/>
              <a:sym typeface="Times New Roman"/>
            </a:endParaRPr>
          </a:p>
        </p:txBody>
      </p:sp>
      <p:sp>
        <p:nvSpPr>
          <p:cNvPr id="151556" name="Rectangle 3"/>
          <p:cNvSpPr>
            <a:spLocks noChangeArrowheads="1"/>
          </p:cNvSpPr>
          <p:nvPr/>
        </p:nvSpPr>
        <p:spPr bwMode="auto">
          <a:xfrm>
            <a:off x="3887788" y="8693150"/>
            <a:ext cx="2970212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66120" tIns="33055" rIns="66120" bIns="33055" anchor="b"/>
          <a:lstStyle/>
          <a:p>
            <a:pPr algn="r" defTabSz="692150" hangingPunct="0"/>
            <a:r>
              <a:rPr lang="en-US" sz="700" kern="0">
                <a:solidFill>
                  <a:srgbClr val="000000"/>
                </a:solidFill>
                <a:latin typeface="Times New Roman"/>
                <a:ea typeface="ヒラギノ角ゴ Pro W3" charset="0"/>
                <a:cs typeface="ヒラギノ角ゴ Pro W3" charset="0"/>
                <a:sym typeface="Times New Roman"/>
              </a:rPr>
              <a:t>2</a:t>
            </a:r>
          </a:p>
        </p:txBody>
      </p:sp>
      <p:sp>
        <p:nvSpPr>
          <p:cNvPr id="151557" name="Rectangle 4"/>
          <p:cNvSpPr>
            <a:spLocks noChangeArrowheads="1"/>
          </p:cNvSpPr>
          <p:nvPr/>
        </p:nvSpPr>
        <p:spPr bwMode="auto">
          <a:xfrm>
            <a:off x="0" y="8693150"/>
            <a:ext cx="29702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14400" hangingPunct="0"/>
            <a:endParaRPr lang="en-US" kern="0">
              <a:solidFill>
                <a:srgbClr val="000000"/>
              </a:solidFill>
              <a:latin typeface="Times New Roman"/>
              <a:ea typeface="ヒラギノ角ゴ Pro W3" charset="0"/>
              <a:cs typeface="ヒラギノ角ゴ Pro W3" charset="0"/>
              <a:sym typeface="Times New Roman"/>
            </a:endParaRPr>
          </a:p>
        </p:txBody>
      </p:sp>
      <p:sp>
        <p:nvSpPr>
          <p:cNvPr id="151558" name="Rectangle 5"/>
          <p:cNvSpPr>
            <a:spLocks noChangeArrowheads="1"/>
          </p:cNvSpPr>
          <p:nvPr/>
        </p:nvSpPr>
        <p:spPr bwMode="auto">
          <a:xfrm>
            <a:off x="0" y="0"/>
            <a:ext cx="2970213" cy="450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14400" hangingPunct="0"/>
            <a:endParaRPr lang="en-US" kern="0">
              <a:solidFill>
                <a:srgbClr val="000000"/>
              </a:solidFill>
              <a:latin typeface="Times New Roman"/>
              <a:ea typeface="ヒラギノ角ゴ Pro W3" charset="0"/>
              <a:cs typeface="ヒラギノ角ゴ Pro W3" charset="0"/>
              <a:sym typeface="Times New Roman"/>
            </a:endParaRPr>
          </a:p>
        </p:txBody>
      </p:sp>
      <p:sp>
        <p:nvSpPr>
          <p:cNvPr id="151559" name="Slide Image Placeholder 6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1143000" y="687388"/>
            <a:ext cx="4579938" cy="3433762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151560" name="Rectangle 7"/>
          <p:cNvSpPr>
            <a:spLocks noGrp="1"/>
          </p:cNvSpPr>
          <p:nvPr>
            <p:ph type="body" sz="quarter" idx="1"/>
          </p:nvPr>
        </p:nvSpPr>
        <p:spPr bwMode="auto">
          <a:xfrm>
            <a:off x="911225" y="4337050"/>
            <a:ext cx="5035550" cy="41195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lIns="66120" tIns="33055" rIns="66120" bIns="33055"/>
          <a:lstStyle/>
          <a:p>
            <a:pPr eaLnBrk="1"/>
            <a:endParaRPr lang="en-US">
              <a:latin typeface="Calibri" charset="0"/>
              <a:ea typeface="ヒラギノ角ゴ Pro W3" charset="0"/>
              <a:cs typeface="ヒラギノ角ゴ Pro W3" charset="0"/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994" name="Rectangle 11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723900" algn="l"/>
                <a:tab pos="1447800" algn="l"/>
                <a:tab pos="2171700" algn="l"/>
                <a:tab pos="28956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fld id="{492F36B3-3738-C143-BF15-E705052221D4}" type="slidenum">
              <a:rPr lang="en-US">
                <a:solidFill>
                  <a:srgbClr val="000000"/>
                </a:solidFill>
                <a:latin typeface="Times New Roman" charset="0"/>
                <a:ea typeface="ヒラギノ角ゴ Pro W3" charset="0"/>
                <a:cs typeface="ヒラギノ角ゴ Pro W3" charset="0"/>
              </a:rPr>
              <a:pPr/>
              <a:t>23</a:t>
            </a:fld>
            <a:endParaRPr lang="en-US">
              <a:solidFill>
                <a:srgbClr val="000000"/>
              </a:solidFill>
              <a:latin typeface="Times New Roman" charset="0"/>
              <a:ea typeface="ヒラギノ角ゴ Pro W3" charset="0"/>
              <a:cs typeface="ヒラギノ角ゴ Pro W3" charset="0"/>
            </a:endParaRPr>
          </a:p>
        </p:txBody>
      </p:sp>
      <p:sp>
        <p:nvSpPr>
          <p:cNvPr id="21299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D087FF73-6C4E-C040-81A2-DAD2C02D3767}" type="slidenum">
              <a:rPr lang="en-US" smtClean="0">
                <a:solidFill>
                  <a:srgbClr val="000000"/>
                </a:solidFill>
                <a:ea typeface="ヒラギノ角ゴ Pro W3" charset="0"/>
                <a:cs typeface="ヒラギノ角ゴ Pro W3" charset="0"/>
                <a:sym typeface="Times New Roman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>
              <a:solidFill>
                <a:srgbClr val="000000"/>
              </a:solidFill>
              <a:ea typeface="ヒラギノ角ゴ Pro W3" charset="0"/>
              <a:cs typeface="ヒラギノ角ゴ Pro W3" charset="0"/>
              <a:sym typeface="Times New Roman"/>
            </a:endParaRPr>
          </a:p>
        </p:txBody>
      </p:sp>
      <p:sp>
        <p:nvSpPr>
          <p:cNvPr id="21299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0413" cy="3427413"/>
          </a:xfrm>
          <a:solidFill>
            <a:srgbClr val="FFFFFF"/>
          </a:solidFill>
          <a:ln>
            <a:solidFill>
              <a:srgbClr val="000000"/>
            </a:solidFill>
            <a:miter lim="800000"/>
            <a:headEnd/>
            <a:tailEnd/>
          </a:ln>
          <a:extLst>
            <a:ext uri="{FAA26D3D-D897-4be2-8F04-BA451C77F1D7}">
              <ma14:placeholderFlag xmlns:ma14="http://schemas.microsoft.com/office/mac/drawingml/2011/main" val="1"/>
            </a:ext>
          </a:extLst>
        </p:spPr>
      </p:sp>
      <p:sp>
        <p:nvSpPr>
          <p:cNvPr id="21299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4813" cy="411321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wrap="none" numCol="1" anchor="ctr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>
              <a:latin typeface="Times New Roman" charset="0"/>
              <a:cs typeface="ヒラギノ角ゴ Pro W3" charset="0"/>
            </a:endParaRPr>
          </a:p>
        </p:txBody>
      </p:sp>
      <p:sp>
        <p:nvSpPr>
          <p:cNvPr id="212998" name="Text Box 4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b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1pPr>
            <a:lvl2pPr marL="742950" indent="-28575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2pPr>
            <a:lvl3pPr marL="11430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3pPr>
            <a:lvl4pPr marL="16002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4pPr>
            <a:lvl5pPr marL="2057400" indent="-2286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1200">
                <a:solidFill>
                  <a:schemeClr val="tx1"/>
                </a:solidFill>
                <a:latin typeface="Calibri" charset="0"/>
                <a:ea typeface="ＭＳ Ｐゴシック" charset="0"/>
              </a:defRPr>
            </a:lvl9pPr>
          </a:lstStyle>
          <a:p>
            <a:pPr algn="r" defTabSz="914400" fontAlgn="base">
              <a:spcBef>
                <a:spcPct val="0"/>
              </a:spcBef>
              <a:spcAft>
                <a:spcPct val="0"/>
              </a:spcAft>
            </a:pPr>
            <a:fld id="{3E8B17BF-9C41-D94D-8C53-DB83DB8A087B}" type="slidenum">
              <a:rPr lang="en-US" smtClean="0">
                <a:solidFill>
                  <a:srgbClr val="000000"/>
                </a:solidFill>
                <a:latin typeface="Times New Roman" charset="0"/>
                <a:ea typeface="ヒラギノ角ゴ Pro W3" charset="0"/>
                <a:cs typeface="ヒラギノ角ゴ Pro W3" charset="0"/>
                <a:sym typeface="Times New Roman"/>
              </a:rPr>
              <a:pPr algn="r" defTabSz="914400"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smtClean="0">
              <a:solidFill>
                <a:srgbClr val="000000"/>
              </a:solidFill>
              <a:latin typeface="Times New Roman" charset="0"/>
              <a:ea typeface="ヒラギノ角ゴ Pro W3" charset="0"/>
              <a:cs typeface="ヒラギノ角ゴ Pro W3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55521076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8016175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0274" name="Rectangle 11"/>
          <p:cNvSpPr>
            <a:spLocks noGrp="1" noChangeArrowheads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fld id="{E3B45191-F2CF-47E6-854C-E340D9639859}" type="slidenum">
              <a:rPr lang="en-US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38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0275" name="Text Box 1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D9CDE3FC-EA1E-4C91-9906-E090CC56A458}" type="slidenum">
              <a:rPr lang="en-US" sz="1200">
                <a:solidFill>
                  <a:srgbClr val="000000"/>
                </a:solidFill>
                <a:latin typeface="Calibri" pitchFamily="34" charset="0"/>
                <a:ea typeface="ＭＳ Ｐゴシック" charset="-128"/>
                <a:sym typeface="Times New Roman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38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ＭＳ Ｐゴシック" charset="-128"/>
              <a:sym typeface="Times New Roman"/>
            </a:endParaRPr>
          </a:p>
        </p:txBody>
      </p:sp>
      <p:sp>
        <p:nvSpPr>
          <p:cNvPr id="310276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31027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mtClean="0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0278" name="Text Box 4"/>
          <p:cNvSpPr txBox="1">
            <a:spLocks noChangeArrowheads="1"/>
          </p:cNvSpPr>
          <p:nvPr/>
        </p:nvSpPr>
        <p:spPr bwMode="auto">
          <a:xfrm>
            <a:off x="3886200" y="868680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4EAADA7D-0C00-4FFA-B5A6-81ACB34C749A}" type="slidenum">
              <a:rPr lang="en-US" sz="1200">
                <a:solidFill>
                  <a:srgbClr val="000000"/>
                </a:solidFill>
                <a:latin typeface="Times New Roman" pitchFamily="18" charset="0"/>
                <a:ea typeface="ＭＳ Ｐゴシック" charset="-128"/>
                <a:sym typeface="Times New Roman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38</a:t>
            </a:fld>
            <a:endParaRPr lang="en-US" sz="1200">
              <a:solidFill>
                <a:srgbClr val="000000"/>
              </a:solidFill>
              <a:latin typeface="Times New Roman" pitchFamily="18" charset="0"/>
              <a:ea typeface="ＭＳ Ｐゴシック" charset="-128"/>
              <a:sym typeface="Times New Roman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298" name="Rectangle 11"/>
          <p:cNvSpPr>
            <a:spLocks noGrp="1" noChangeArrowheads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fld id="{151F89D7-2EE1-4987-ACC6-7F44AEE989CF}" type="slidenum">
              <a:rPr lang="en-US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39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1299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311300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mtClean="0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1301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579ADBDA-CB09-4DDE-983A-B92641FB6431}" type="slidenum">
              <a:rPr lang="en-US" sz="1200">
                <a:solidFill>
                  <a:srgbClr val="000000"/>
                </a:solidFill>
                <a:latin typeface="Calibri" pitchFamily="34" charset="0"/>
                <a:ea typeface="ＭＳ Ｐゴシック" charset="-128"/>
                <a:sym typeface="Times New Roman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39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ＭＳ Ｐゴシック" charset="-128"/>
              <a:sym typeface="Times New Roman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3346" name="Rectangle 11"/>
          <p:cNvSpPr>
            <a:spLocks noGrp="1" noChangeArrowheads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fld id="{EAE401A0-6B94-4A77-846F-5F265FECDC56}" type="slidenum">
              <a:rPr lang="en-US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40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3347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313348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mtClean="0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3349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416CBAFC-0B9E-4F48-8653-D2B8D0EA4C1E}" type="slidenum">
              <a:rPr lang="en-US" sz="1200">
                <a:solidFill>
                  <a:srgbClr val="000000"/>
                </a:solidFill>
                <a:latin typeface="Calibri" pitchFamily="34" charset="0"/>
                <a:ea typeface="ＭＳ Ｐゴシック" charset="-128"/>
                <a:sym typeface="Times New Roman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40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ＭＳ Ｐゴシック" charset="-128"/>
              <a:sym typeface="Times New Roman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370" name="Rectangle 11"/>
          <p:cNvSpPr>
            <a:spLocks noGrp="1" noChangeArrowheads="1"/>
          </p:cNvSpPr>
          <p:nvPr>
            <p:ph type="sldNum" sz="quarter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723900" algn="l"/>
                <a:tab pos="1447800" algn="l"/>
                <a:tab pos="2171700" algn="l"/>
                <a:tab pos="28956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hangingPunct="1"/>
            <a:fld id="{E21FC15B-F732-4127-B4CC-17B251E1BF3F}" type="slidenum">
              <a:rPr lang="en-US">
                <a:solidFill>
                  <a:srgbClr val="000000"/>
                </a:solidFill>
                <a:latin typeface="Times New Roman" pitchFamily="18" charset="0"/>
              </a:rPr>
              <a:pPr eaLnBrk="1" hangingPunct="1"/>
              <a:t>41</a:t>
            </a:fld>
            <a:endParaRPr lang="en-US">
              <a:solidFill>
                <a:srgbClr val="000000"/>
              </a:solidFill>
              <a:latin typeface="Times New Roman" pitchFamily="18" charset="0"/>
            </a:endParaRPr>
          </a:p>
        </p:txBody>
      </p:sp>
      <p:sp>
        <p:nvSpPr>
          <p:cNvPr id="314371" name="Rectangle 1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3000" y="685800"/>
            <a:ext cx="4570413" cy="3427413"/>
          </a:xfrm>
          <a:solidFill>
            <a:srgbClr val="FFFFFF"/>
          </a:solidFill>
          <a:ln/>
        </p:spPr>
      </p:sp>
      <p:sp>
        <p:nvSpPr>
          <p:cNvPr id="314372" name="Rectangle 2"/>
          <p:cNvSpPr>
            <a:spLocks noGrp="1" noChangeArrowheads="1"/>
          </p:cNvSpPr>
          <p:nvPr>
            <p:ph type="body" idx="1"/>
          </p:nvPr>
        </p:nvSpPr>
        <p:spPr>
          <a:xfrm>
            <a:off x="685800" y="4343400"/>
            <a:ext cx="5484813" cy="4113213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pPr eaLnBrk="1" hangingPunct="1">
              <a:spcBef>
                <a:spcPct val="0"/>
              </a:spcBef>
              <a:buClrTx/>
              <a:buFontTx/>
              <a:buNone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</a:pPr>
            <a:endParaRPr lang="en-US" smtClean="0">
              <a:latin typeface="Times New Roman" pitchFamily="18" charset="0"/>
              <a:ea typeface="ＭＳ Ｐゴシック" charset="-128"/>
            </a:endParaRPr>
          </a:p>
        </p:txBody>
      </p:sp>
      <p:sp>
        <p:nvSpPr>
          <p:cNvPr id="314373" name="Text Box 3"/>
          <p:cNvSpPr txBox="1">
            <a:spLocks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anchor="b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fld id="{463F57BF-F654-459E-BF05-6C4D442D79F7}" type="slidenum">
              <a:rPr lang="en-US" sz="1200">
                <a:solidFill>
                  <a:srgbClr val="000000"/>
                </a:solidFill>
                <a:latin typeface="Calibri" pitchFamily="34" charset="0"/>
                <a:ea typeface="ＭＳ Ｐゴシック" charset="-128"/>
                <a:sym typeface="Times New Roman"/>
              </a:rPr>
              <a:pPr algn="r" eaLnBrk="1" fontAlgn="base" hangingPunct="1">
                <a:spcBef>
                  <a:spcPct val="0"/>
                </a:spcBef>
                <a:spcAft>
                  <a:spcPct val="0"/>
                </a:spcAft>
                <a:buSzPct val="100000"/>
              </a:pPr>
              <a:t>41</a:t>
            </a:fld>
            <a:endParaRPr lang="en-US" sz="1200">
              <a:solidFill>
                <a:srgbClr val="000000"/>
              </a:solidFill>
              <a:latin typeface="Calibri" pitchFamily="34" charset="0"/>
              <a:ea typeface="ＭＳ Ｐゴシック" charset="-128"/>
              <a:sym typeface="Times New Roman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53955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82250620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16190801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605498735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862152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0338" y="463550"/>
            <a:ext cx="1941512" cy="5626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63550"/>
            <a:ext cx="5672138" cy="5626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3569811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sldNum" sz="quarter" idx="2"/>
          </p:nvPr>
        </p:nvSpPr>
        <p:spPr>
          <a:xfrm>
            <a:off x="6553200" y="6172200"/>
            <a:ext cx="21336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Times New Roman"/>
                <a:ea typeface="DejaVu Sans"/>
                <a:cs typeface="DejaVu Sans"/>
                <a:sym typeface="Times New Roman"/>
              </a:rPr>
              <a:pPr/>
              <a:t>‹#›</a:t>
            </a:fld>
            <a:endParaRPr>
              <a:solidFill>
                <a:srgbClr val="000000"/>
              </a:solidFill>
              <a:latin typeface="Times New Roman"/>
              <a:ea typeface="DejaVu Sans"/>
              <a:cs typeface="DejaVu Sans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61442998"/>
      </p:ext>
    </p:extLst>
  </p:cSld>
  <p:clrMapOvr>
    <a:masterClrMapping/>
  </p:clrMapOvr>
  <p:transition xmlns:p14="http://schemas.microsoft.com/office/powerpoint/2010/main" spd="med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0338" y="463550"/>
            <a:ext cx="1941512" cy="56261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63550"/>
            <a:ext cx="5672138" cy="56261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29167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ea typeface="DejaVu Sans"/>
              <a:cs typeface="DejaVu Sans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ea typeface="DejaVu Sans"/>
              <a:cs typeface="DejaVu Sans"/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BD863B22-0172-3C47-8C0E-9E287C14659A}" type="slidenum">
              <a:rPr lang="en-US">
                <a:latin typeface="Arial" charset="0"/>
                <a:ea typeface="ＭＳ Ｐゴシック" charset="0"/>
                <a:cs typeface="DejaVu Sans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latin typeface="Arial" charset="0"/>
              <a:ea typeface="ＭＳ Ｐゴシック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967967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038600" cy="43735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609600" y="809400"/>
            <a:ext cx="8229600" cy="639762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6" name="Text Placeholder 10"/>
          <p:cNvSpPr>
            <a:spLocks noGrp="1"/>
          </p:cNvSpPr>
          <p:nvPr>
            <p:ph type="body" sz="quarter" idx="13"/>
          </p:nvPr>
        </p:nvSpPr>
        <p:spPr>
          <a:xfrm>
            <a:off x="631200" y="1295400"/>
            <a:ext cx="8153400" cy="457200"/>
          </a:xfrm>
        </p:spPr>
        <p:txBody>
          <a:bodyPr>
            <a:normAutofit/>
          </a:bodyPr>
          <a:lstStyle>
            <a:lvl1pPr>
              <a:buFontTx/>
              <a:buNone/>
              <a:defRPr sz="2400"/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4"/>
          </p:nvPr>
        </p:nvSpPr>
        <p:spPr>
          <a:xfrm>
            <a:off x="5105400" y="6542088"/>
            <a:ext cx="2895600" cy="365125"/>
          </a:xfrm>
          <a:prstGeom prst="rect">
            <a:avLst/>
          </a:prstGeom>
        </p:spPr>
        <p:txBody>
          <a:bodyPr/>
          <a:lstStyle>
            <a:lvl1pPr algn="ctr">
              <a:defRPr sz="1000">
                <a:solidFill>
                  <a:srgbClr val="808080"/>
                </a:solidFill>
                <a:latin typeface="Segoe UI" pitchFamily="34" charset="0"/>
                <a:ea typeface="+mn-ea"/>
                <a:cs typeface="Segoe UI" pitchFamily="34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  <a:defRPr/>
            </a:pPr>
            <a:endParaRPr lang="en-US">
              <a:ea typeface="DejaVu Sans"/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5"/>
          </p:nvPr>
        </p:nvSpPr>
        <p:spPr>
          <a:xfrm>
            <a:off x="76200" y="647700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600" b="1">
                <a:solidFill>
                  <a:srgbClr val="808080"/>
                </a:solidFill>
                <a:latin typeface="Segoe UI" charset="0"/>
                <a:cs typeface="Segoe UI" charset="0"/>
              </a:defRPr>
            </a:lvl1pPr>
          </a:lstStyle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fld id="{0150273B-DBCA-9143-95C6-BD711BE9C78D}" type="slidenum">
              <a:rPr lang="en-US">
                <a:ea typeface="ＭＳ Ｐゴシック" charset="0"/>
              </a:rPr>
              <a:pPr defTabSz="914400"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en-US">
              <a:ea typeface="ＭＳ Ｐゴシック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3053788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Shape 25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6" name="Shape 2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7" name="Shape 27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292823405"/>
      </p:ext>
    </p:extLst>
  </p:cSld>
  <p:clrMapOvr>
    <a:masterClrMapping/>
  </p:clrMapOvr>
  <p:transition xmlns:p14="http://schemas.microsoft.com/office/powerpoint/2010/main" spd="med"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08335735"/>
      </p:ext>
    </p:extLst>
  </p:cSld>
  <p:clrMapOvr>
    <a:masterClrMapping/>
  </p:clrMapOvr>
  <p:transition xmlns:p14="http://schemas.microsoft.com/office/powerpoint/2010/main" spd="med"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_Defaul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Shape 62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64519986"/>
      </p:ext>
    </p:extLst>
  </p:cSld>
  <p:clrMapOvr>
    <a:masterClrMapping/>
  </p:clrMapOvr>
  <p:transition xmlns:p14="http://schemas.microsoft.com/office/powerpoint/2010/main" spd="med"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Shape 69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70" name="Shape 7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71" name="Shape 71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3367813"/>
      </p:ext>
    </p:extLst>
  </p:cSld>
  <p:clrMapOvr>
    <a:masterClrMapping/>
  </p:clrMapOvr>
  <p:transition xmlns:p14="http://schemas.microsoft.com/office/powerpoint/2010/main" spd="med"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Shape 92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93" name="Shape 9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94" name="Shape 94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3757852"/>
      </p:ext>
    </p:extLst>
  </p:cSld>
  <p:clrMapOvr>
    <a:masterClrMapping/>
  </p:clrMapOvr>
  <p:transition xmlns:p14="http://schemas.microsoft.com/office/powerpoint/2010/main" spd="med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Shape 108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09" name="Shape 109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 defTabSz="457200"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7854727"/>
      </p:ext>
    </p:extLst>
  </p:cSld>
  <p:clrMapOvr>
    <a:masterClrMapping/>
  </p:clrMapOvr>
  <p:transition xmlns:p14="http://schemas.microsoft.com/office/powerpoint/2010/main"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87150861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_Default"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63035444"/>
      </p:ext>
    </p:extLst>
  </p:cSld>
  <p:clrMapOvr>
    <a:masterClrMapping/>
  </p:clrMapOvr>
  <p:transition xmlns:p14="http://schemas.microsoft.com/office/powerpoint/2010/main" spd="med"/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7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Shape 124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125" name="Shape 125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26" name="Shape 126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 defTabSz="457200"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19747556"/>
      </p:ext>
    </p:extLst>
  </p:cSld>
  <p:clrMapOvr>
    <a:masterClrMapping/>
  </p:clrMapOvr>
  <p:transition xmlns:p14="http://schemas.microsoft.com/office/powerpoint/2010/main" spd="med"/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8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Shape 133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34" name="Shape 13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35" name="Shape 135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54082536"/>
      </p:ext>
    </p:extLst>
  </p:cSld>
  <p:clrMapOvr>
    <a:masterClrMapping/>
  </p:clrMapOvr>
  <p:transition xmlns:p14="http://schemas.microsoft.com/office/powerpoint/2010/main" spd="med"/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9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Shape 142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43" name="Shape 14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44" name="Shape 144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198830"/>
      </p:ext>
    </p:extLst>
  </p:cSld>
  <p:clrMapOvr>
    <a:masterClrMapping/>
  </p:clrMapOvr>
  <p:transition xmlns:p14="http://schemas.microsoft.com/office/powerpoint/2010/main"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0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Shape 151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52" name="Shape 15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53" name="Shape 153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32853306"/>
      </p:ext>
    </p:extLst>
  </p:cSld>
  <p:clrMapOvr>
    <a:masterClrMapping/>
  </p:clrMapOvr>
  <p:transition xmlns:p14="http://schemas.microsoft.com/office/powerpoint/2010/main"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Shape 160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61" name="Shape 161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62" name="Shape 162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268527699"/>
      </p:ext>
    </p:extLst>
  </p:cSld>
  <p:clrMapOvr>
    <a:masterClrMapping/>
  </p:clrMapOvr>
  <p:transition xmlns:p14="http://schemas.microsoft.com/office/powerpoint/2010/main"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2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Shape 169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70" name="Shape 17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71" name="Shape 171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115025"/>
      </p:ext>
    </p:extLst>
  </p:cSld>
  <p:clrMapOvr>
    <a:masterClrMapping/>
  </p:clrMapOvr>
  <p:transition xmlns:p14="http://schemas.microsoft.com/office/powerpoint/2010/main"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3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Shape 178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79" name="Shape 179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80" name="Shape 180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9203292"/>
      </p:ext>
    </p:extLst>
  </p:cSld>
  <p:clrMapOvr>
    <a:masterClrMapping/>
  </p:clrMapOvr>
  <p:transition xmlns:p14="http://schemas.microsoft.com/office/powerpoint/2010/main"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4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Shape 194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195" name="Shape 195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196" name="Shape 196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3683084"/>
      </p:ext>
    </p:extLst>
  </p:cSld>
  <p:clrMapOvr>
    <a:masterClrMapping/>
  </p:clrMapOvr>
  <p:transition xmlns:p14="http://schemas.microsoft.com/office/powerpoint/2010/main"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5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3" name="Shape 203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04" name="Shape 20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05" name="Shape 205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94526955"/>
      </p:ext>
    </p:extLst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78263165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6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Shape 212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13" name="Shape 21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14" name="Shape 214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47300230"/>
      </p:ext>
    </p:extLst>
  </p:cSld>
  <p:clrMapOvr>
    <a:masterClrMapping/>
  </p:clrMapOvr>
  <p:transition xmlns:p14="http://schemas.microsoft.com/office/powerpoint/2010/main"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7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22" name="Shape 22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23" name="Shape 223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04795857"/>
      </p:ext>
    </p:extLst>
  </p:cSld>
  <p:clrMapOvr>
    <a:masterClrMapping/>
  </p:clrMapOvr>
  <p:transition xmlns:p14="http://schemas.microsoft.com/office/powerpoint/2010/main"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8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Shape 237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38" name="Shape 23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39" name="Shape 239"/>
          <p:cNvSpPr>
            <a:spLocks noGrp="1"/>
          </p:cNvSpPr>
          <p:nvPr>
            <p:ph type="sldNum" sz="quarter" idx="2"/>
          </p:nvPr>
        </p:nvSpPr>
        <p:spPr>
          <a:xfrm>
            <a:off x="76200" y="6477000"/>
            <a:ext cx="2133600" cy="332740"/>
          </a:xfrm>
          <a:prstGeom prst="rect">
            <a:avLst/>
          </a:prstGeom>
        </p:spPr>
        <p:txBody>
          <a:bodyPr anchor="t"/>
          <a:lstStyle>
            <a:lvl1pPr algn="l">
              <a:defRPr sz="1600" b="1">
                <a:solidFill>
                  <a:srgbClr val="808080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60753958"/>
      </p:ext>
    </p:extLst>
  </p:cSld>
  <p:clrMapOvr>
    <a:masterClrMapping/>
  </p:clrMapOvr>
  <p:transition xmlns:p14="http://schemas.microsoft.com/office/powerpoint/2010/main"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9_Defaul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Shape 260"/>
          <p:cNvSpPr>
            <a:spLocks noGrp="1"/>
          </p:cNvSpPr>
          <p:nvPr>
            <p:ph type="sldNum" sz="quarter" idx="2"/>
          </p:nvPr>
        </p:nvSpPr>
        <p:spPr>
          <a:xfrm>
            <a:off x="6553200" y="6356350"/>
            <a:ext cx="2133600" cy="348429"/>
          </a:xfrm>
          <a:prstGeom prst="rect">
            <a:avLst/>
          </a:prstGeom>
        </p:spPr>
        <p:txBody>
          <a:bodyPr anchor="t"/>
          <a:lstStyle>
            <a:lvl1pPr algn="l"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0065791"/>
      </p:ext>
    </p:extLst>
  </p:cSld>
  <p:clrMapOvr>
    <a:masterClrMapping/>
  </p:clrMapOvr>
  <p:transition xmlns:p14="http://schemas.microsoft.com/office/powerpoint/2010/main"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0_Default">
    <p:bg>
      <p:bgPr>
        <a:solidFill>
          <a:srgbClr val="00206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Shape 267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66050" cy="16017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268" name="Shape 26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6050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69" name="Shape 269"/>
          <p:cNvSpPr>
            <a:spLocks noGrp="1"/>
          </p:cNvSpPr>
          <p:nvPr>
            <p:ph type="sldNum" sz="quarter" idx="2"/>
          </p:nvPr>
        </p:nvSpPr>
        <p:spPr>
          <a:xfrm>
            <a:off x="76200" y="6477000"/>
            <a:ext cx="2133600" cy="332740"/>
          </a:xfrm>
          <a:prstGeom prst="rect">
            <a:avLst/>
          </a:prstGeom>
        </p:spPr>
        <p:txBody>
          <a:bodyPr anchor="t"/>
          <a:lstStyle>
            <a:lvl1pPr algn="l">
              <a:defRPr sz="1600" b="1">
                <a:solidFill>
                  <a:srgbClr val="808080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722276104"/>
      </p:ext>
    </p:extLst>
  </p:cSld>
  <p:clrMapOvr>
    <a:masterClrMapping/>
  </p:clrMapOvr>
  <p:transition xmlns:p14="http://schemas.microsoft.com/office/powerpoint/2010/main"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1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Shape 276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904408712"/>
      </p:ext>
    </p:extLst>
  </p:cSld>
  <p:clrMapOvr>
    <a:masterClrMapping/>
  </p:clrMapOvr>
  <p:transition xmlns:p14="http://schemas.microsoft.com/office/powerpoint/2010/main" spd="med"/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2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3" name="Shape 283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52965719"/>
      </p:ext>
    </p:extLst>
  </p:cSld>
  <p:clrMapOvr>
    <a:masterClrMapping/>
  </p:clrMapOvr>
  <p:transition xmlns:p14="http://schemas.microsoft.com/office/powerpoint/2010/main" spd="med"/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3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0" name="Shape 290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291" name="Shape 291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292" name="Shape 292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74060019"/>
      </p:ext>
    </p:extLst>
  </p:cSld>
  <p:clrMapOvr>
    <a:masterClrMapping/>
  </p:clrMapOvr>
  <p:transition xmlns:p14="http://schemas.microsoft.com/office/powerpoint/2010/main" spd="med"/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4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9" name="Shape 299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00" name="Shape 30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01" name="Shape 301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877163816"/>
      </p:ext>
    </p:extLst>
  </p:cSld>
  <p:clrMapOvr>
    <a:masterClrMapping/>
  </p:clrMapOvr>
  <p:transition xmlns:p14="http://schemas.microsoft.com/office/powerpoint/2010/main" spd="med"/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5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8" name="Shape 308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09" name="Shape 309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0" name="Shape 310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66745558"/>
      </p:ext>
    </p:extLst>
  </p:cSld>
  <p:clrMapOvr>
    <a:masterClrMapping/>
  </p:clrMapOvr>
  <p:transition xmlns:p14="http://schemas.microsoft.com/office/powerpoint/2010/main"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6825" cy="4108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06825" cy="4108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890046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6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" name="Shape 317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18" name="Shape 31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19" name="Shape 319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23161797"/>
      </p:ext>
    </p:extLst>
  </p:cSld>
  <p:clrMapOvr>
    <a:masterClrMapping/>
  </p:clrMapOvr>
  <p:transition xmlns:p14="http://schemas.microsoft.com/office/powerpoint/2010/main" spd="med"/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7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3" name="Shape 333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34" name="Shape 33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35" name="Shape 335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382886206"/>
      </p:ext>
    </p:extLst>
  </p:cSld>
  <p:clrMapOvr>
    <a:masterClrMapping/>
  </p:clrMapOvr>
  <p:transition xmlns:p14="http://schemas.microsoft.com/office/powerpoint/2010/main" spd="med"/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8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2" name="Shape 342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43" name="Shape 34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44" name="Shape 344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56835003"/>
      </p:ext>
    </p:extLst>
  </p:cSld>
  <p:clrMapOvr>
    <a:masterClrMapping/>
  </p:clrMapOvr>
  <p:transition xmlns:p14="http://schemas.microsoft.com/office/powerpoint/2010/main" spd="med"/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29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Shape 351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52" name="Shape 35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53" name="Shape 353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73774630"/>
      </p:ext>
    </p:extLst>
  </p:cSld>
  <p:clrMapOvr>
    <a:masterClrMapping/>
  </p:clrMapOvr>
  <p:transition xmlns:p14="http://schemas.microsoft.com/office/powerpoint/2010/main" spd="med"/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0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0" name="Shape 360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0000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61" name="Shape 361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>
                <a:solidFill>
                  <a:srgbClr val="000000"/>
                </a:solidFill>
              </a:defRPr>
            </a:lvl1pPr>
            <a:lvl2pPr>
              <a:defRPr>
                <a:solidFill>
                  <a:srgbClr val="000000"/>
                </a:solidFill>
              </a:defRPr>
            </a:lvl2pPr>
            <a:lvl3pPr>
              <a:defRPr>
                <a:solidFill>
                  <a:srgbClr val="000000"/>
                </a:solidFill>
              </a:defRPr>
            </a:lvl3pPr>
            <a:lvl4pPr>
              <a:defRPr>
                <a:solidFill>
                  <a:srgbClr val="000000"/>
                </a:solidFill>
              </a:defRPr>
            </a:lvl4pPr>
            <a:lvl5pPr>
              <a:defRPr>
                <a:solidFill>
                  <a:srgbClr val="000000"/>
                </a:solidFill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62" name="Shape 362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6862357"/>
      </p:ext>
    </p:extLst>
  </p:cSld>
  <p:clrMapOvr>
    <a:masterClrMapping/>
  </p:clrMapOvr>
  <p:transition xmlns:p14="http://schemas.microsoft.com/office/powerpoint/2010/main" spd="med"/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1_Default">
    <p:bg>
      <p:bgPr>
        <a:gradFill flip="none" rotWithShape="1">
          <a:gsLst>
            <a:gs pos="0">
              <a:srgbClr val="000000"/>
            </a:gs>
            <a:gs pos="100000">
              <a:srgbClr val="000047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9" name="Shape 369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66050" cy="16017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70" name="Shape 37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6050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71" name="Shape 371"/>
          <p:cNvSpPr>
            <a:spLocks noGrp="1"/>
          </p:cNvSpPr>
          <p:nvPr>
            <p:ph type="sldNum" sz="quarter" idx="2"/>
          </p:nvPr>
        </p:nvSpPr>
        <p:spPr>
          <a:xfrm>
            <a:off x="6553200" y="6356350"/>
            <a:ext cx="2133600" cy="348429"/>
          </a:xfrm>
          <a:prstGeom prst="rect">
            <a:avLst/>
          </a:prstGeom>
        </p:spPr>
        <p:txBody>
          <a:bodyPr anchor="t"/>
          <a:lstStyle>
            <a:lvl1pPr algn="l">
              <a:defRPr sz="18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73799724"/>
      </p:ext>
    </p:extLst>
  </p:cSld>
  <p:clrMapOvr>
    <a:masterClrMapping/>
  </p:clrMapOvr>
  <p:transition xmlns:p14="http://schemas.microsoft.com/office/powerpoint/2010/main" spd="med"/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2_Default">
    <p:bg>
      <p:bgPr>
        <a:gradFill flip="none" rotWithShape="1">
          <a:gsLst>
            <a:gs pos="0">
              <a:srgbClr val="000000"/>
            </a:gs>
            <a:gs pos="100000">
              <a:srgbClr val="000047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" name="Shape 378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66050" cy="1601788"/>
          </a:xfrm>
          <a:prstGeom prst="rect">
            <a:avLst/>
          </a:prstGeom>
        </p:spPr>
        <p:txBody>
          <a:bodyPr/>
          <a:lstStyle/>
          <a:p>
            <a:r>
              <a:t>Title Text</a:t>
            </a:r>
          </a:p>
        </p:txBody>
      </p:sp>
      <p:sp>
        <p:nvSpPr>
          <p:cNvPr id="379" name="Shape 379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6050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0" name="Shape 380"/>
          <p:cNvSpPr>
            <a:spLocks noGrp="1"/>
          </p:cNvSpPr>
          <p:nvPr>
            <p:ph type="sldNum" sz="quarter" idx="2"/>
          </p:nvPr>
        </p:nvSpPr>
        <p:spPr>
          <a:xfrm>
            <a:off x="76200" y="6477000"/>
            <a:ext cx="2133600" cy="332740"/>
          </a:xfrm>
          <a:prstGeom prst="rect">
            <a:avLst/>
          </a:prstGeom>
        </p:spPr>
        <p:txBody>
          <a:bodyPr anchor="t"/>
          <a:lstStyle>
            <a:lvl1pPr algn="l">
              <a:defRPr sz="1600" b="1">
                <a:solidFill>
                  <a:srgbClr val="808080"/>
                </a:solidFill>
                <a:latin typeface="Segoe UI"/>
                <a:ea typeface="Segoe UI"/>
                <a:cs typeface="Segoe UI"/>
                <a:sym typeface="Segoe UI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0801662"/>
      </p:ext>
    </p:extLst>
  </p:cSld>
  <p:clrMapOvr>
    <a:masterClrMapping/>
  </p:clrMapOvr>
  <p:transition xmlns:p14="http://schemas.microsoft.com/office/powerpoint/2010/main"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3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7" name="Shape 387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88" name="Shape 38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89" name="Shape 389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6723587"/>
      </p:ext>
    </p:extLst>
  </p:cSld>
  <p:clrMapOvr>
    <a:masterClrMapping/>
  </p:clrMapOvr>
  <p:transition xmlns:p14="http://schemas.microsoft.com/office/powerpoint/2010/main"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4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6" name="Shape 396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397" name="Shape 397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398" name="Shape 398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37222110"/>
      </p:ext>
    </p:extLst>
  </p:cSld>
  <p:clrMapOvr>
    <a:masterClrMapping/>
  </p:clrMapOvr>
  <p:transition xmlns:p14="http://schemas.microsoft.com/office/powerpoint/2010/main"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5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5" name="Shape 405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06" name="Shape 40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07" name="Shape 407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9458062"/>
      </p:ext>
    </p:extLst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81531536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6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Shape 414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15" name="Shape 415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16" name="Shape 416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36189136"/>
      </p:ext>
    </p:extLst>
  </p:cSld>
  <p:clrMapOvr>
    <a:masterClrMapping/>
  </p:clrMapOvr>
  <p:transition xmlns:p14="http://schemas.microsoft.com/office/powerpoint/2010/main"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7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Shape 423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24" name="Shape 42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25" name="Shape 425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83707241"/>
      </p:ext>
    </p:extLst>
  </p:cSld>
  <p:clrMapOvr>
    <a:masterClrMapping/>
  </p:clrMapOvr>
  <p:transition xmlns:p14="http://schemas.microsoft.com/office/powerpoint/2010/main"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8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Shape 432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33" name="Shape 43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34" name="Shape 434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3150356"/>
      </p:ext>
    </p:extLst>
  </p:cSld>
  <p:clrMapOvr>
    <a:masterClrMapping/>
  </p:clrMapOvr>
  <p:transition xmlns:p14="http://schemas.microsoft.com/office/powerpoint/2010/main"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39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8" name="Shape 448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49" name="Shape 449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0" name="Shape 450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653802"/>
      </p:ext>
    </p:extLst>
  </p:cSld>
  <p:clrMapOvr>
    <a:masterClrMapping/>
  </p:clrMapOvr>
  <p:transition xmlns:p14="http://schemas.microsoft.com/office/powerpoint/2010/main"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0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7" name="Shape 457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58" name="Shape 458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59" name="Shape 459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4556839"/>
      </p:ext>
    </p:extLst>
  </p:cSld>
  <p:clrMapOvr>
    <a:masterClrMapping/>
  </p:clrMapOvr>
  <p:transition xmlns:p14="http://schemas.microsoft.com/office/powerpoint/2010/main"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1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6" name="Shape 466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67" name="Shape 467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68" name="Shape 468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1908807"/>
      </p:ext>
    </p:extLst>
  </p:cSld>
  <p:clrMapOvr>
    <a:masterClrMapping/>
  </p:clrMapOvr>
  <p:transition xmlns:p14="http://schemas.microsoft.com/office/powerpoint/2010/main"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2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5" name="Shape 475"/>
          <p:cNvSpPr>
            <a:spLocks noGrp="1"/>
          </p:cNvSpPr>
          <p:nvPr>
            <p:ph type="title"/>
          </p:nvPr>
        </p:nvSpPr>
        <p:spPr>
          <a:xfrm>
            <a:off x="685800" y="379412"/>
            <a:ext cx="7770813" cy="1601788"/>
          </a:xfrm>
          <a:prstGeom prst="rect">
            <a:avLst/>
          </a:prstGeom>
        </p:spPr>
        <p:txBody>
          <a:bodyPr lIns="46798" tIns="46798" rIns="46798" bIns="46798"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76" name="Shape 47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70813" cy="4876800"/>
          </a:xfrm>
          <a:prstGeom prst="rect">
            <a:avLst/>
          </a:prstGeom>
        </p:spPr>
        <p:txBody>
          <a:bodyPr lIns="46798" tIns="46798" rIns="46798" bIns="46798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77" name="Shape 477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3413" cy="289243"/>
          </a:xfrm>
          <a:prstGeom prst="rect">
            <a:avLst/>
          </a:prstGeom>
        </p:spPr>
        <p:txBody>
          <a:bodyPr lIns="46798" tIns="46798" rIns="46798" bIns="46798" anchor="t"/>
          <a:lstStyle>
            <a:lvl1pPr>
              <a:tabLst>
                <a:tab pos="723900" algn="l"/>
                <a:tab pos="14351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4075598"/>
      </p:ext>
    </p:extLst>
  </p:cSld>
  <p:clrMapOvr>
    <a:masterClrMapping/>
  </p:clrMapOvr>
  <p:transition xmlns:p14="http://schemas.microsoft.com/office/powerpoint/2010/main"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3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4" name="Shape 484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85" name="Shape 485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86" name="Shape 486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9089380"/>
      </p:ext>
    </p:extLst>
  </p:cSld>
  <p:clrMapOvr>
    <a:masterClrMapping/>
  </p:clrMapOvr>
  <p:transition xmlns:p14="http://schemas.microsoft.com/office/powerpoint/2010/main"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4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Shape 493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494" name="Shape 49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95" name="Shape 495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31664039"/>
      </p:ext>
    </p:extLst>
  </p:cSld>
  <p:clrMapOvr>
    <a:masterClrMapping/>
  </p:clrMapOvr>
  <p:transition xmlns:p14="http://schemas.microsoft.com/office/powerpoint/2010/main"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5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2" name="Shape 502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03" name="Shape 503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04" name="Shape 504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847978"/>
      </p:ext>
    </p:extLst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3745249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6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1" name="Shape 511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12" name="Shape 512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13" name="Shape 513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2516378"/>
      </p:ext>
    </p:extLst>
  </p:cSld>
  <p:clrMapOvr>
    <a:masterClrMapping/>
  </p:clrMapOvr>
  <p:transition xmlns:p14="http://schemas.microsoft.com/office/powerpoint/2010/main" spd="med"/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7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" name="Shape 520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21" name="Shape 521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22" name="Shape 522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6152026"/>
      </p:ext>
    </p:extLst>
  </p:cSld>
  <p:clrMapOvr>
    <a:masterClrMapping/>
  </p:clrMapOvr>
  <p:transition xmlns:p14="http://schemas.microsoft.com/office/powerpoint/2010/main" spd="med"/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8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" name="Shape 529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30" name="Shape 530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31" name="Shape 531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6099767"/>
      </p:ext>
    </p:extLst>
  </p:cSld>
  <p:clrMapOvr>
    <a:masterClrMapping/>
  </p:clrMapOvr>
  <p:transition xmlns:p14="http://schemas.microsoft.com/office/powerpoint/2010/main" spd="med"/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49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Shape 545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46" name="Shape 546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47" name="Shape 547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37131130"/>
      </p:ext>
    </p:extLst>
  </p:cSld>
  <p:clrMapOvr>
    <a:masterClrMapping/>
  </p:clrMapOvr>
  <p:transition xmlns:p14="http://schemas.microsoft.com/office/powerpoint/2010/main" spd="med"/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0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4" name="Shape 554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55" name="Shape 555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56" name="Shape 556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4747825"/>
      </p:ext>
    </p:extLst>
  </p:cSld>
  <p:clrMapOvr>
    <a:masterClrMapping/>
  </p:clrMapOvr>
  <p:transition xmlns:p14="http://schemas.microsoft.com/office/powerpoint/2010/main" spd="med"/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1_Default">
    <p:bg>
      <p:bgPr>
        <a:gradFill flip="none" rotWithShape="1">
          <a:gsLst>
            <a:gs pos="0">
              <a:srgbClr val="000000"/>
            </a:gs>
            <a:gs pos="100000">
              <a:srgbClr val="00002F"/>
            </a:gs>
          </a:gsLst>
          <a:lin ang="162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" name="Shape 563"/>
          <p:cNvSpPr>
            <a:spLocks noGrp="1"/>
          </p:cNvSpPr>
          <p:nvPr>
            <p:ph type="title"/>
          </p:nvPr>
        </p:nvSpPr>
        <p:spPr>
          <a:xfrm>
            <a:off x="685800" y="377825"/>
            <a:ext cx="7769225" cy="1603375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FFFF00"/>
                </a:solidFill>
              </a:defRPr>
            </a:lvl1pPr>
          </a:lstStyle>
          <a:p>
            <a:r>
              <a:t>Title Text</a:t>
            </a:r>
          </a:p>
        </p:txBody>
      </p:sp>
      <p:sp>
        <p:nvSpPr>
          <p:cNvPr id="564" name="Shape 564"/>
          <p:cNvSpPr>
            <a:spLocks noGrp="1"/>
          </p:cNvSpPr>
          <p:nvPr>
            <p:ph type="body" idx="1"/>
          </p:nvPr>
        </p:nvSpPr>
        <p:spPr>
          <a:xfrm>
            <a:off x="685800" y="1981200"/>
            <a:ext cx="7769225" cy="4876800"/>
          </a:xfrm>
          <a:prstGeom prst="rect">
            <a:avLst/>
          </a:prstGeom>
        </p:spPr>
        <p:txBody>
          <a:bodyPr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65" name="Shape 565"/>
          <p:cNvSpPr>
            <a:spLocks noGrp="1"/>
          </p:cNvSpPr>
          <p:nvPr>
            <p:ph type="sldNum" sz="quarter" idx="2"/>
          </p:nvPr>
        </p:nvSpPr>
        <p:spPr>
          <a:xfrm>
            <a:off x="6553200" y="6248400"/>
            <a:ext cx="1901825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tabLst>
                <a:tab pos="723900" algn="l"/>
                <a:tab pos="1447800" algn="l"/>
              </a:tabLst>
              <a:defRPr sz="1400">
                <a:solidFill>
                  <a:schemeClr val="accent3">
                    <a:lumOff val="44000"/>
                  </a:scheme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>
                <a:solidFill>
                  <a:srgbClr val="8F8F8F">
                    <a:lumOff val="44000"/>
                  </a:srgbClr>
                </a:solidFill>
              </a:rPr>
              <a:pPr/>
              <a:t>‹#›</a:t>
            </a:fld>
            <a:endParaRPr>
              <a:solidFill>
                <a:srgbClr val="8F8F8F">
                  <a:lumOff val="44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3230372"/>
      </p:ext>
    </p:extLst>
  </p:cSld>
  <p:clrMapOvr>
    <a:masterClrMapping/>
  </p:clrMapOvr>
  <p:transition xmlns:p14="http://schemas.microsoft.com/office/powerpoint/2010/main" spd="med"/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2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1" name="Shape 581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582" name="Shape 58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83" name="Shape 583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31058802"/>
      </p:ext>
    </p:extLst>
  </p:cSld>
  <p:clrMapOvr>
    <a:masterClrMapping/>
  </p:clrMapOvr>
  <p:transition xmlns:p14="http://schemas.microsoft.com/office/powerpoint/2010/main" spd="med"/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3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0" name="Shape 590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591" name="Shape 59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592" name="Shape 592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32282768"/>
      </p:ext>
    </p:extLst>
  </p:cSld>
  <p:clrMapOvr>
    <a:masterClrMapping/>
  </p:clrMapOvr>
  <p:transition xmlns:p14="http://schemas.microsoft.com/office/powerpoint/2010/main" spd="med"/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4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9" name="Shape 599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600" name="Shape 60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01" name="Shape 601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50960990"/>
      </p:ext>
    </p:extLst>
  </p:cSld>
  <p:clrMapOvr>
    <a:masterClrMapping/>
  </p:clrMapOvr>
  <p:transition xmlns:p14="http://schemas.microsoft.com/office/powerpoint/2010/main" spd="med"/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5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8" name="Shape 608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609" name="Shape 60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0" name="Shape 610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98957601"/>
      </p:ext>
    </p:extLst>
  </p:cSld>
  <p:clrMapOvr>
    <a:masterClrMapping/>
  </p:clrMapOvr>
  <p:transition xmlns:p14="http://schemas.microsoft.com/office/powerpoint/2010/main"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412914943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6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7" name="Shape 617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618" name="Shape 618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19" name="Shape 619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82044392"/>
      </p:ext>
    </p:extLst>
  </p:cSld>
  <p:clrMapOvr>
    <a:masterClrMapping/>
  </p:clrMapOvr>
  <p:transition xmlns:p14="http://schemas.microsoft.com/office/powerpoint/2010/main" spd="med"/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7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6" name="Shape 626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627" name="Shape 627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28" name="Shape 628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41273320"/>
      </p:ext>
    </p:extLst>
  </p:cSld>
  <p:clrMapOvr>
    <a:masterClrMapping/>
  </p:clrMapOvr>
  <p:transition xmlns:p14="http://schemas.microsoft.com/office/powerpoint/2010/main" spd="med"/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8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5" name="Shape 635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211887301"/>
      </p:ext>
    </p:extLst>
  </p:cSld>
  <p:clrMapOvr>
    <a:masterClrMapping/>
  </p:clrMapOvr>
  <p:transition xmlns:p14="http://schemas.microsoft.com/office/powerpoint/2010/main" spd="med"/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59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2" name="Shape 642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643" name="Shape 64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44" name="Shape 644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648848678"/>
      </p:ext>
    </p:extLst>
  </p:cSld>
  <p:clrMapOvr>
    <a:masterClrMapping/>
  </p:clrMapOvr>
  <p:transition xmlns:p14="http://schemas.microsoft.com/office/powerpoint/2010/main" spd="med"/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0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Shape 651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652" name="Shape 65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53" name="Shape 653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2290012"/>
      </p:ext>
    </p:extLst>
  </p:cSld>
  <p:clrMapOvr>
    <a:masterClrMapping/>
  </p:clrMapOvr>
  <p:transition xmlns:p14="http://schemas.microsoft.com/office/powerpoint/2010/main" spd="med"/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1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Shape 660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661" name="Shape 661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62" name="Shape 662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6029797"/>
      </p:ext>
    </p:extLst>
  </p:cSld>
  <p:clrMapOvr>
    <a:masterClrMapping/>
  </p:clrMapOvr>
  <p:transition xmlns:p14="http://schemas.microsoft.com/office/powerpoint/2010/main" spd="med"/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62_Default">
    <p:bg>
      <p:bgPr>
        <a:solidFill>
          <a:schemeClr val="accent3">
            <a:lumOff val="4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Shape 669"/>
          <p:cNvSpPr>
            <a:spLocks noGrp="1"/>
          </p:cNvSpPr>
          <p:nvPr>
            <p:ph type="title"/>
          </p:nvPr>
        </p:nvSpPr>
        <p:spPr>
          <a:xfrm>
            <a:off x="457200" y="90487"/>
            <a:ext cx="8228013" cy="1509713"/>
          </a:xfrm>
          <a:prstGeom prst="rect">
            <a:avLst/>
          </a:prstGeom>
        </p:spPr>
        <p:txBody>
          <a:bodyPr/>
          <a:lstStyle>
            <a:lvl1pPr>
              <a:defRPr b="0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r>
              <a:t>Title Text</a:t>
            </a:r>
          </a:p>
        </p:txBody>
      </p:sp>
      <p:sp>
        <p:nvSpPr>
          <p:cNvPr id="670" name="Shape 670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8013" cy="5257800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>
              <a:defRPr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</a:lstStyle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671" name="Shape 671"/>
          <p:cNvSpPr>
            <a:spLocks noGrp="1"/>
          </p:cNvSpPr>
          <p:nvPr>
            <p:ph type="sldNum" sz="quarter" idx="2"/>
          </p:nvPr>
        </p:nvSpPr>
        <p:spPr>
          <a:xfrm>
            <a:off x="6553200" y="6245225"/>
            <a:ext cx="2132013" cy="289247"/>
          </a:xfrm>
          <a:prstGeom prst="rect">
            <a:avLst/>
          </a:prstGeom>
        </p:spPr>
        <p:txBody>
          <a:bodyPr lIns="46799" tIns="46799" rIns="46799" bIns="46799" anchor="t"/>
          <a:lstStyle>
            <a:lvl1pPr>
              <a:defRPr sz="1400">
                <a:latin typeface="Times New Roman"/>
                <a:ea typeface="Times New Roman"/>
                <a:cs typeface="Times New Roman"/>
                <a:sym typeface="Times New Roman"/>
              </a:defRPr>
            </a:lvl1pPr>
          </a:lstStyle>
          <a:p>
            <a:fld id="{86CB4B4D-7CA3-9044-876B-883B54F8677D}" type="slidenum">
              <a:rPr/>
              <a:p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101205641"/>
      </p:ext>
    </p:extLst>
  </p:cSld>
  <p:clrMapOvr>
    <a:masterClrMapping/>
  </p:clrMapOvr>
  <p:transition xmlns:p14="http://schemas.microsoft.com/office/powerpoint/2010/main" spd="med"/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cs typeface="MS PGothic" charset="0"/>
              </a:defRPr>
            </a:lvl1pPr>
          </a:lstStyle>
          <a:p>
            <a:pPr defTabSz="914400" hangingPunct="0"/>
            <a:fld id="{419846D4-4C10-6446-989D-630C68A333D8}" type="datetime1">
              <a:rPr lang="en-US" kern="0">
                <a:solidFill>
                  <a:srgbClr val="000000"/>
                </a:solidFill>
                <a:latin typeface="Times New Roman"/>
                <a:ea typeface="Times New Roman"/>
                <a:sym typeface="Times New Roman"/>
              </a:rPr>
              <a:pPr defTabSz="914400" hangingPunct="0"/>
              <a:t>8/27/19</a:t>
            </a:fld>
            <a:endParaRPr lang="en-US" kern="0">
              <a:solidFill>
                <a:srgbClr val="000000"/>
              </a:solidFill>
              <a:latin typeface="Times New Roman"/>
              <a:ea typeface="Times New Roman"/>
              <a:sym typeface="Times New Roman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pitchFamily="34" charset="-128"/>
                <a:cs typeface="ＭＳ Ｐゴシック" pitchFamily="34" charset="-128"/>
              </a:defRPr>
            </a:lvl1pPr>
          </a:lstStyle>
          <a:p>
            <a:pPr defTabSz="914400" hangingPunct="0">
              <a:defRPr/>
            </a:pPr>
            <a:endParaRPr lang="en-US" kern="0">
              <a:solidFill>
                <a:srgbClr val="000000"/>
              </a:solidFill>
              <a:sym typeface="Times New Roman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87BF3AC-D0A4-D448-A97E-0170A2D04886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07289536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cs typeface="MS PGothic" charset="0"/>
              </a:defRPr>
            </a:lvl1pPr>
          </a:lstStyle>
          <a:p>
            <a:pPr defTabSz="914400" hangingPunct="0"/>
            <a:fld id="{EDA84147-C884-C642-936A-4B85CF4192FE}" type="datetime1">
              <a:rPr lang="en-US" kern="0">
                <a:solidFill>
                  <a:srgbClr val="000000"/>
                </a:solidFill>
                <a:latin typeface="Times New Roman"/>
                <a:ea typeface="Times New Roman"/>
                <a:sym typeface="Times New Roman"/>
              </a:rPr>
              <a:pPr defTabSz="914400" hangingPunct="0"/>
              <a:t>8/27/19</a:t>
            </a:fld>
            <a:endParaRPr lang="en-US" kern="0">
              <a:solidFill>
                <a:srgbClr val="000000"/>
              </a:solidFill>
              <a:latin typeface="Times New Roman"/>
              <a:ea typeface="Times New Roman"/>
              <a:sym typeface="Times New Roman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charset="0"/>
                <a:ea typeface="ＭＳ Ｐゴシック" pitchFamily="34" charset="-128"/>
                <a:cs typeface="ＭＳ Ｐゴシック" pitchFamily="34" charset="-128"/>
              </a:defRPr>
            </a:lvl1pPr>
          </a:lstStyle>
          <a:p>
            <a:pPr defTabSz="914400" hangingPunct="0">
              <a:defRPr/>
            </a:pPr>
            <a:endParaRPr lang="en-US" kern="0">
              <a:solidFill>
                <a:srgbClr val="000000"/>
              </a:solidFill>
              <a:sym typeface="Times New Roman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2CD55E0-F035-FF4D-BF57-A3BCF2AF7FAF}" type="slidenum">
              <a:rPr lang="en-US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53959133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1126296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55720060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70947155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748553707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3" y="1981200"/>
            <a:ext cx="3806825" cy="4108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8" y="1981200"/>
            <a:ext cx="3806825" cy="4108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145038100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4273327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58457570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08304604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3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6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3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99598544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4561550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0285800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10338" y="463550"/>
            <a:ext cx="1941512" cy="5626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85800" y="463550"/>
            <a:ext cx="5672138" cy="5626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3872494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67052257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txAndMedia">
  <p:cSld name="Title, Text and Media Cli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609600"/>
            <a:ext cx="77724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Media Placeholder 3"/>
          <p:cNvSpPr>
            <a:spLocks noGrp="1"/>
          </p:cNvSpPr>
          <p:nvPr>
            <p:ph type="media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5" name="Date Placeholder 4"/>
          <p:cNvSpPr>
            <a:spLocks noGrp="1" noChangeArrowheads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ea typeface="DejaVu Sans"/>
              <a:cs typeface="DejaVu Sans"/>
              <a:sym typeface="Times New Roman"/>
            </a:endParaRPr>
          </a:p>
        </p:txBody>
      </p:sp>
      <p:sp>
        <p:nvSpPr>
          <p:cNvPr id="6" name="Footer Placeholder 5"/>
          <p:cNvSpPr>
            <a:spLocks noGrp="1" noChangeArrowheads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+mn-ea"/>
                <a:cs typeface="+mn-cs"/>
              </a:defRPr>
            </a:lvl1pPr>
          </a:lstStyle>
          <a:p>
            <a:pPr>
              <a:defRPr/>
            </a:pPr>
            <a:endParaRPr lang="en-US">
              <a:ea typeface="DejaVu Sans"/>
              <a:cs typeface="DejaVu Sans"/>
              <a:sym typeface="Times New Roman"/>
            </a:endParaRPr>
          </a:p>
        </p:txBody>
      </p:sp>
      <p:sp>
        <p:nvSpPr>
          <p:cNvPr id="7" name="Slide Number Placeholder 6"/>
          <p:cNvSpPr>
            <a:spLocks noGrp="1" noChangeArrowheads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</a:defRPr>
            </a:lvl1pPr>
          </a:lstStyle>
          <a:p>
            <a:fld id="{0E88F0EC-6798-304E-8AEB-2D4A6EC95238}" type="slidenum">
              <a:rPr lang="en-US">
                <a:latin typeface="Times New Roman"/>
                <a:ea typeface="DejaVu Sans"/>
                <a:cs typeface="DejaVu Sans"/>
                <a:sym typeface="Times New Roman"/>
              </a:rPr>
              <a:pPr/>
              <a:t>‹#›</a:t>
            </a:fld>
            <a:endParaRPr lang="en-US">
              <a:latin typeface="Times New Roman"/>
              <a:ea typeface="DejaVu Sans"/>
              <a:cs typeface="DejaVu Sans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293980712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381000" y="6561141"/>
            <a:ext cx="381000" cy="190500"/>
          </a:xfrm>
          <a:prstGeom prst="rect">
            <a:avLst/>
          </a:prstGeom>
        </p:spPr>
        <p:txBody>
          <a:bodyPr lIns="76197" tIns="38098" rIns="76197" bIns="38098"/>
          <a:lstStyle/>
          <a:p>
            <a:fld id="{A3032E39-2DD7-6341-87B9-9AB98FE36691}" type="slidenum">
              <a:rPr lang="en-US">
                <a:solidFill>
                  <a:srgbClr val="000000"/>
                </a:solidFill>
                <a:latin typeface="Times New Roman"/>
                <a:ea typeface="DejaVu Sans"/>
                <a:cs typeface="DejaVu Sans"/>
                <a:sym typeface="Times New Roman"/>
              </a:rPr>
              <a:pPr/>
              <a:t>‹#›</a:t>
            </a:fld>
            <a:endParaRPr lang="en-US" dirty="0">
              <a:solidFill>
                <a:srgbClr val="000000"/>
              </a:solidFill>
              <a:latin typeface="Times New Roman"/>
              <a:ea typeface="DejaVu Sans"/>
              <a:cs typeface="DejaVu Sans"/>
              <a:sym typeface="Times New Roman"/>
            </a:endParaRPr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>
          <a:xfrm>
            <a:off x="762000" y="6561141"/>
            <a:ext cx="5524500" cy="190500"/>
          </a:xfrm>
          <a:prstGeom prst="rect">
            <a:avLst/>
          </a:prstGeom>
        </p:spPr>
        <p:txBody>
          <a:bodyPr lIns="76197" tIns="38098" rIns="76197" bIns="38098"/>
          <a:lstStyle/>
          <a:p>
            <a:endParaRPr lang="en-US" dirty="0">
              <a:solidFill>
                <a:srgbClr val="000000"/>
              </a:solidFill>
              <a:latin typeface="Times New Roman"/>
              <a:ea typeface="DejaVu Sans"/>
              <a:cs typeface="DejaVu Sans"/>
              <a:sym typeface="Times New Roman"/>
            </a:endParaRPr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>
          <a:xfrm>
            <a:off x="378357" y="373379"/>
            <a:ext cx="8381999" cy="266700"/>
          </a:xfrm>
        </p:spPr>
        <p:txBody>
          <a:bodyPr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2"/>
          </p:nvPr>
        </p:nvSpPr>
        <p:spPr>
          <a:xfrm>
            <a:off x="378357" y="625898"/>
            <a:ext cx="8381999" cy="266700"/>
          </a:xfrm>
        </p:spPr>
        <p:txBody>
          <a:bodyPr>
            <a:noAutofit/>
          </a:bodyPr>
          <a:lstStyle>
            <a:lvl1pPr marL="0">
              <a:lnSpc>
                <a:spcPts val="2000"/>
              </a:lnSpc>
              <a:spcAft>
                <a:spcPts val="0"/>
              </a:spcAft>
              <a:buFontTx/>
              <a:buNone/>
              <a:defRPr sz="2300" cap="all">
                <a:solidFill>
                  <a:schemeClr val="tx2"/>
                </a:solidFill>
                <a:latin typeface="Effra Light"/>
              </a:defRPr>
            </a:lvl1pPr>
            <a:lvl2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300" b="0" i="0" cap="all">
                <a:solidFill>
                  <a:schemeClr val="tx2"/>
                </a:solidFill>
                <a:latin typeface="Effra Light"/>
              </a:defRPr>
            </a:lvl2pPr>
            <a:lvl3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300" b="0" i="0" cap="all">
                <a:solidFill>
                  <a:schemeClr val="tx2"/>
                </a:solidFill>
                <a:latin typeface="Effra Light"/>
              </a:defRPr>
            </a:lvl3pPr>
            <a:lvl4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300" b="0" i="0" cap="all">
                <a:solidFill>
                  <a:schemeClr val="tx2"/>
                </a:solidFill>
                <a:latin typeface="Effra Light"/>
              </a:defRPr>
            </a:lvl4pPr>
            <a:lvl5pPr marL="0" indent="0">
              <a:lnSpc>
                <a:spcPts val="2000"/>
              </a:lnSpc>
              <a:spcAft>
                <a:spcPts val="0"/>
              </a:spcAft>
              <a:buFontTx/>
              <a:buNone/>
              <a:defRPr sz="2300" b="0" i="0" cap="all">
                <a:solidFill>
                  <a:schemeClr val="tx2"/>
                </a:solidFill>
                <a:latin typeface="Effra Light"/>
              </a:defRPr>
            </a:lvl5pPr>
            <a:lvl6pPr marL="0" indent="0">
              <a:lnSpc>
                <a:spcPts val="2333"/>
              </a:lnSpc>
              <a:spcAft>
                <a:spcPts val="333"/>
              </a:spcAft>
              <a:buFontTx/>
              <a:buNone/>
              <a:defRPr sz="2300" b="0" i="0" cap="all">
                <a:latin typeface="Effra Light"/>
                <a:cs typeface="Effra Light"/>
              </a:defRPr>
            </a:lvl6pPr>
            <a:lvl7pPr marL="0" indent="0">
              <a:lnSpc>
                <a:spcPts val="2333"/>
              </a:lnSpc>
              <a:spcAft>
                <a:spcPts val="333"/>
              </a:spcAft>
              <a:buFontTx/>
              <a:buNone/>
              <a:defRPr sz="2300" b="0" i="0" cap="all">
                <a:latin typeface="Effra Light"/>
                <a:cs typeface="Effra Light"/>
              </a:defRPr>
            </a:lvl7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174578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1_Defaul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sldNum" sz="quarter" idx="2"/>
          </p:nvPr>
        </p:nvSpPr>
        <p:spPr>
          <a:xfrm>
            <a:off x="6553200" y="6172200"/>
            <a:ext cx="2133600" cy="36830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Times New Roman"/>
                <a:ea typeface="DejaVu Sans"/>
                <a:cs typeface="DejaVu Sans"/>
                <a:sym typeface="Times New Roman"/>
              </a:rPr>
              <a:pPr/>
              <a:t>‹#›</a:t>
            </a:fld>
            <a:endParaRPr>
              <a:solidFill>
                <a:srgbClr val="000000"/>
              </a:solidFill>
              <a:latin typeface="Times New Roman"/>
              <a:ea typeface="DejaVu Sans"/>
              <a:cs typeface="DejaVu Sans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02696259"/>
      </p:ext>
    </p:extLst>
  </p:cSld>
  <p:clrMapOvr>
    <a:masterClrMapping/>
  </p:clrMapOvr>
  <p:transition xmlns:p14="http://schemas.microsoft.com/office/powerpoint/2010/main" spd="med"/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929071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022816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04721845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06825" cy="4108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5025" y="1981200"/>
            <a:ext cx="3806825" cy="41084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55206833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4135284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9474695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932687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slideLayout" Target="../slideLayouts/slideLayout12.xml"/><Relationship Id="rId13" Type="http://schemas.openxmlformats.org/officeDocument/2006/relationships/slideLayout" Target="../slideLayouts/slideLayout13.xml"/><Relationship Id="rId14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2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26.xml"/><Relationship Id="rId14" Type="http://schemas.openxmlformats.org/officeDocument/2006/relationships/slideLayout" Target="../slideLayouts/slideLayout27.xml"/><Relationship Id="rId15" Type="http://schemas.openxmlformats.org/officeDocument/2006/relationships/slideLayout" Target="../slideLayouts/slideLayout28.xml"/><Relationship Id="rId16" Type="http://schemas.openxmlformats.org/officeDocument/2006/relationships/slideLayout" Target="../slideLayouts/slideLayout29.xml"/><Relationship Id="rId17" Type="http://schemas.openxmlformats.org/officeDocument/2006/relationships/slideLayout" Target="../slideLayouts/slideLayout30.xml"/><Relationship Id="rId18" Type="http://schemas.openxmlformats.org/officeDocument/2006/relationships/slideLayout" Target="../slideLayouts/slideLayout31.xml"/><Relationship Id="rId19" Type="http://schemas.openxmlformats.org/officeDocument/2006/relationships/slideLayout" Target="../slideLayouts/slideLayout32.xml"/><Relationship Id="rId63" Type="http://schemas.openxmlformats.org/officeDocument/2006/relationships/slideLayout" Target="../slideLayouts/slideLayout76.xml"/><Relationship Id="rId64" Type="http://schemas.openxmlformats.org/officeDocument/2006/relationships/slideLayout" Target="../slideLayouts/slideLayout77.xml"/><Relationship Id="rId65" Type="http://schemas.openxmlformats.org/officeDocument/2006/relationships/slideLayout" Target="../slideLayouts/slideLayout78.xml"/><Relationship Id="rId66" Type="http://schemas.openxmlformats.org/officeDocument/2006/relationships/theme" Target="../theme/theme2.xml"/><Relationship Id="rId67" Type="http://schemas.openxmlformats.org/officeDocument/2006/relationships/image" Target="../media/image1.jpeg"/><Relationship Id="rId50" Type="http://schemas.openxmlformats.org/officeDocument/2006/relationships/slideLayout" Target="../slideLayouts/slideLayout63.xml"/><Relationship Id="rId51" Type="http://schemas.openxmlformats.org/officeDocument/2006/relationships/slideLayout" Target="../slideLayouts/slideLayout64.xml"/><Relationship Id="rId52" Type="http://schemas.openxmlformats.org/officeDocument/2006/relationships/slideLayout" Target="../slideLayouts/slideLayout65.xml"/><Relationship Id="rId53" Type="http://schemas.openxmlformats.org/officeDocument/2006/relationships/slideLayout" Target="../slideLayouts/slideLayout66.xml"/><Relationship Id="rId54" Type="http://schemas.openxmlformats.org/officeDocument/2006/relationships/slideLayout" Target="../slideLayouts/slideLayout67.xml"/><Relationship Id="rId55" Type="http://schemas.openxmlformats.org/officeDocument/2006/relationships/slideLayout" Target="../slideLayouts/slideLayout68.xml"/><Relationship Id="rId56" Type="http://schemas.openxmlformats.org/officeDocument/2006/relationships/slideLayout" Target="../slideLayouts/slideLayout69.xml"/><Relationship Id="rId57" Type="http://schemas.openxmlformats.org/officeDocument/2006/relationships/slideLayout" Target="../slideLayouts/slideLayout70.xml"/><Relationship Id="rId58" Type="http://schemas.openxmlformats.org/officeDocument/2006/relationships/slideLayout" Target="../slideLayouts/slideLayout71.xml"/><Relationship Id="rId59" Type="http://schemas.openxmlformats.org/officeDocument/2006/relationships/slideLayout" Target="../slideLayouts/slideLayout72.xml"/><Relationship Id="rId40" Type="http://schemas.openxmlformats.org/officeDocument/2006/relationships/slideLayout" Target="../slideLayouts/slideLayout53.xml"/><Relationship Id="rId41" Type="http://schemas.openxmlformats.org/officeDocument/2006/relationships/slideLayout" Target="../slideLayouts/slideLayout54.xml"/><Relationship Id="rId42" Type="http://schemas.openxmlformats.org/officeDocument/2006/relationships/slideLayout" Target="../slideLayouts/slideLayout55.xml"/><Relationship Id="rId43" Type="http://schemas.openxmlformats.org/officeDocument/2006/relationships/slideLayout" Target="../slideLayouts/slideLayout56.xml"/><Relationship Id="rId44" Type="http://schemas.openxmlformats.org/officeDocument/2006/relationships/slideLayout" Target="../slideLayouts/slideLayout57.xml"/><Relationship Id="rId45" Type="http://schemas.openxmlformats.org/officeDocument/2006/relationships/slideLayout" Target="../slideLayouts/slideLayout58.xml"/><Relationship Id="rId46" Type="http://schemas.openxmlformats.org/officeDocument/2006/relationships/slideLayout" Target="../slideLayouts/slideLayout59.xml"/><Relationship Id="rId47" Type="http://schemas.openxmlformats.org/officeDocument/2006/relationships/slideLayout" Target="../slideLayouts/slideLayout60.xml"/><Relationship Id="rId48" Type="http://schemas.openxmlformats.org/officeDocument/2006/relationships/slideLayout" Target="../slideLayouts/slideLayout61.xml"/><Relationship Id="rId49" Type="http://schemas.openxmlformats.org/officeDocument/2006/relationships/slideLayout" Target="../slideLayouts/slideLayout62.xml"/><Relationship Id="rId1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0.xml"/><Relationship Id="rId8" Type="http://schemas.openxmlformats.org/officeDocument/2006/relationships/slideLayout" Target="../slideLayouts/slideLayout21.xml"/><Relationship Id="rId9" Type="http://schemas.openxmlformats.org/officeDocument/2006/relationships/slideLayout" Target="../slideLayouts/slideLayout22.xml"/><Relationship Id="rId30" Type="http://schemas.openxmlformats.org/officeDocument/2006/relationships/slideLayout" Target="../slideLayouts/slideLayout43.xml"/><Relationship Id="rId31" Type="http://schemas.openxmlformats.org/officeDocument/2006/relationships/slideLayout" Target="../slideLayouts/slideLayout44.xml"/><Relationship Id="rId32" Type="http://schemas.openxmlformats.org/officeDocument/2006/relationships/slideLayout" Target="../slideLayouts/slideLayout45.xml"/><Relationship Id="rId33" Type="http://schemas.openxmlformats.org/officeDocument/2006/relationships/slideLayout" Target="../slideLayouts/slideLayout46.xml"/><Relationship Id="rId34" Type="http://schemas.openxmlformats.org/officeDocument/2006/relationships/slideLayout" Target="../slideLayouts/slideLayout47.xml"/><Relationship Id="rId35" Type="http://schemas.openxmlformats.org/officeDocument/2006/relationships/slideLayout" Target="../slideLayouts/slideLayout48.xml"/><Relationship Id="rId36" Type="http://schemas.openxmlformats.org/officeDocument/2006/relationships/slideLayout" Target="../slideLayouts/slideLayout49.xml"/><Relationship Id="rId37" Type="http://schemas.openxmlformats.org/officeDocument/2006/relationships/slideLayout" Target="../slideLayouts/slideLayout50.xml"/><Relationship Id="rId38" Type="http://schemas.openxmlformats.org/officeDocument/2006/relationships/slideLayout" Target="../slideLayouts/slideLayout51.xml"/><Relationship Id="rId39" Type="http://schemas.openxmlformats.org/officeDocument/2006/relationships/slideLayout" Target="../slideLayouts/slideLayout52.xml"/><Relationship Id="rId20" Type="http://schemas.openxmlformats.org/officeDocument/2006/relationships/slideLayout" Target="../slideLayouts/slideLayout33.xml"/><Relationship Id="rId21" Type="http://schemas.openxmlformats.org/officeDocument/2006/relationships/slideLayout" Target="../slideLayouts/slideLayout34.xml"/><Relationship Id="rId22" Type="http://schemas.openxmlformats.org/officeDocument/2006/relationships/slideLayout" Target="../slideLayouts/slideLayout35.xml"/><Relationship Id="rId23" Type="http://schemas.openxmlformats.org/officeDocument/2006/relationships/slideLayout" Target="../slideLayouts/slideLayout36.xml"/><Relationship Id="rId24" Type="http://schemas.openxmlformats.org/officeDocument/2006/relationships/slideLayout" Target="../slideLayouts/slideLayout37.xml"/><Relationship Id="rId25" Type="http://schemas.openxmlformats.org/officeDocument/2006/relationships/slideLayout" Target="../slideLayouts/slideLayout38.xml"/><Relationship Id="rId26" Type="http://schemas.openxmlformats.org/officeDocument/2006/relationships/slideLayout" Target="../slideLayouts/slideLayout39.xml"/><Relationship Id="rId27" Type="http://schemas.openxmlformats.org/officeDocument/2006/relationships/slideLayout" Target="../slideLayouts/slideLayout40.xml"/><Relationship Id="rId28" Type="http://schemas.openxmlformats.org/officeDocument/2006/relationships/slideLayout" Target="../slideLayouts/slideLayout41.xml"/><Relationship Id="rId29" Type="http://schemas.openxmlformats.org/officeDocument/2006/relationships/slideLayout" Target="../slideLayouts/slideLayout42.xml"/><Relationship Id="rId60" Type="http://schemas.openxmlformats.org/officeDocument/2006/relationships/slideLayout" Target="../slideLayouts/slideLayout73.xml"/><Relationship Id="rId61" Type="http://schemas.openxmlformats.org/officeDocument/2006/relationships/slideLayout" Target="../slideLayouts/slideLayout74.xml"/><Relationship Id="rId62" Type="http://schemas.openxmlformats.org/officeDocument/2006/relationships/slideLayout" Target="../slideLayouts/slideLayout75.xml"/><Relationship Id="rId10" Type="http://schemas.openxmlformats.org/officeDocument/2006/relationships/slideLayout" Target="../slideLayouts/slideLayout23.xml"/><Relationship Id="rId11" Type="http://schemas.openxmlformats.org/officeDocument/2006/relationships/slideLayout" Target="../slideLayouts/slideLayout24.xml"/><Relationship Id="rId12" Type="http://schemas.openxmlformats.org/officeDocument/2006/relationships/slideLayout" Target="../slideLayouts/slideLayout25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9.xml"/><Relationship Id="rId12" Type="http://schemas.openxmlformats.org/officeDocument/2006/relationships/slideLayout" Target="../slideLayouts/slideLayout90.xml"/><Relationship Id="rId13" Type="http://schemas.openxmlformats.org/officeDocument/2006/relationships/slideLayout" Target="../slideLayouts/slideLayout91.xml"/><Relationship Id="rId14" Type="http://schemas.openxmlformats.org/officeDocument/2006/relationships/slideLayout" Target="../slideLayouts/slideLayout92.xml"/><Relationship Id="rId15" Type="http://schemas.openxmlformats.org/officeDocument/2006/relationships/theme" Target="../theme/theme3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79.xml"/><Relationship Id="rId2" Type="http://schemas.openxmlformats.org/officeDocument/2006/relationships/slideLayout" Target="../slideLayouts/slideLayout80.xml"/><Relationship Id="rId3" Type="http://schemas.openxmlformats.org/officeDocument/2006/relationships/slideLayout" Target="../slideLayouts/slideLayout81.xml"/><Relationship Id="rId4" Type="http://schemas.openxmlformats.org/officeDocument/2006/relationships/slideLayout" Target="../slideLayouts/slideLayout82.xml"/><Relationship Id="rId5" Type="http://schemas.openxmlformats.org/officeDocument/2006/relationships/slideLayout" Target="../slideLayouts/slideLayout83.xml"/><Relationship Id="rId6" Type="http://schemas.openxmlformats.org/officeDocument/2006/relationships/slideLayout" Target="../slideLayouts/slideLayout84.xml"/><Relationship Id="rId7" Type="http://schemas.openxmlformats.org/officeDocument/2006/relationships/slideLayout" Target="../slideLayouts/slideLayout85.xml"/><Relationship Id="rId8" Type="http://schemas.openxmlformats.org/officeDocument/2006/relationships/slideLayout" Target="../slideLayouts/slideLayout86.xml"/><Relationship Id="rId9" Type="http://schemas.openxmlformats.org/officeDocument/2006/relationships/slideLayout" Target="../slideLayouts/slideLayout87.xml"/><Relationship Id="rId10" Type="http://schemas.openxmlformats.org/officeDocument/2006/relationships/slideLayout" Target="../slideLayouts/slideLayout88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4.xml"/><Relationship Id="rId13" Type="http://schemas.openxmlformats.org/officeDocument/2006/relationships/theme" Target="../theme/theme4.xml"/><Relationship Id="rId1" Type="http://schemas.openxmlformats.org/officeDocument/2006/relationships/slideLayout" Target="../slideLayouts/slideLayout93.xml"/><Relationship Id="rId2" Type="http://schemas.openxmlformats.org/officeDocument/2006/relationships/slideLayout" Target="../slideLayouts/slideLayout94.xml"/><Relationship Id="rId3" Type="http://schemas.openxmlformats.org/officeDocument/2006/relationships/slideLayout" Target="../slideLayouts/slideLayout95.xml"/><Relationship Id="rId4" Type="http://schemas.openxmlformats.org/officeDocument/2006/relationships/slideLayout" Target="../slideLayouts/slideLayout96.xml"/><Relationship Id="rId5" Type="http://schemas.openxmlformats.org/officeDocument/2006/relationships/slideLayout" Target="../slideLayouts/slideLayout97.xml"/><Relationship Id="rId6" Type="http://schemas.openxmlformats.org/officeDocument/2006/relationships/slideLayout" Target="../slideLayouts/slideLayout98.xml"/><Relationship Id="rId7" Type="http://schemas.openxmlformats.org/officeDocument/2006/relationships/slideLayout" Target="../slideLayouts/slideLayout99.xml"/><Relationship Id="rId8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47"/>
            </a:gs>
            <a:gs pos="10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3550"/>
            <a:ext cx="776605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1027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605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18949153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+mj-lt"/>
          <a:ea typeface="ＭＳ Ｐゴシック" charset="0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Times New Roman" pitchFamily="16" charset="0"/>
          <a:ea typeface="ＭＳ Ｐゴシック" charset="0"/>
          <a:cs typeface="DejaVu Sans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Times New Roman" pitchFamily="16" charset="0"/>
          <a:ea typeface="ＭＳ Ｐゴシック" charset="0"/>
          <a:cs typeface="DejaVu Sans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Times New Roman" pitchFamily="16" charset="0"/>
          <a:ea typeface="ＭＳ Ｐゴシック" charset="0"/>
          <a:cs typeface="DejaVu Sans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Times New Roman" pitchFamily="16" charset="0"/>
          <a:ea typeface="ＭＳ Ｐゴシック" charset="0"/>
          <a:cs typeface="DejaVu Sans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FFFFFF"/>
          </a:solidFill>
          <a:latin typeface="+mn-lt"/>
          <a:ea typeface="ＭＳ Ｐゴシック" charset="0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8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4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6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457200" y="92074"/>
            <a:ext cx="8229600" cy="1508126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6799" tIns="46799" rIns="46799" bIns="46799" anchor="ctr"/>
          <a:lstStyle/>
          <a:p>
            <a:r>
              <a:t>Title Text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52578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6799" tIns="46799" rIns="46799" bIns="46799"/>
          <a:lstStyle/>
          <a:p>
            <a:r>
              <a:t>Body Level One</a:t>
            </a:r>
          </a:p>
          <a:p>
            <a:pPr lvl="1"/>
            <a:r>
              <a:t>Body Level Two</a:t>
            </a:r>
          </a:p>
          <a:p>
            <a:pPr lvl="2"/>
            <a:r>
              <a:t>Body Level Three</a:t>
            </a:r>
          </a:p>
          <a:p>
            <a:pPr lvl="3"/>
            <a:r>
              <a:t>Body Level Four</a:t>
            </a:r>
          </a:p>
          <a:p>
            <a:pPr lvl="4"/>
            <a:r>
              <a:t>Body Level Five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6553200" y="6172200"/>
            <a:ext cx="2133600" cy="368301"/>
          </a:xfrm>
          <a:prstGeom prst="rect">
            <a:avLst/>
          </a:prstGeom>
          <a:ln w="12700">
            <a:miter lim="400000"/>
          </a:ln>
        </p:spPr>
        <p:txBody>
          <a:bodyPr lIns="45719" rIns="45719" anchor="ctr">
            <a:spAutoFit/>
          </a:bodyPr>
          <a:lstStyle>
            <a:lvl1pPr algn="r">
              <a:defRPr sz="1200"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defTabSz="914400" hangingPunct="0"/>
            <a:fld id="{86CB4B4D-7CA3-9044-876B-883B54F8677D}" type="slidenum">
              <a:rPr kern="0">
                <a:solidFill>
                  <a:srgbClr val="000000"/>
                </a:solidFill>
              </a:rPr>
              <a:pPr defTabSz="914400" hangingPunct="0"/>
              <a:t>‹#›</a:t>
            </a:fld>
            <a:endParaRPr ker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86540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  <p:sldLayoutId id="2147483687" r:id="rId13"/>
    <p:sldLayoutId id="2147483688" r:id="rId14"/>
    <p:sldLayoutId id="2147483689" r:id="rId15"/>
    <p:sldLayoutId id="2147483690" r:id="rId16"/>
    <p:sldLayoutId id="2147483691" r:id="rId17"/>
    <p:sldLayoutId id="2147483692" r:id="rId18"/>
    <p:sldLayoutId id="2147483693" r:id="rId19"/>
    <p:sldLayoutId id="2147483694" r:id="rId20"/>
    <p:sldLayoutId id="2147483695" r:id="rId21"/>
    <p:sldLayoutId id="2147483696" r:id="rId22"/>
    <p:sldLayoutId id="2147483697" r:id="rId23"/>
    <p:sldLayoutId id="2147483698" r:id="rId24"/>
    <p:sldLayoutId id="2147483699" r:id="rId25"/>
    <p:sldLayoutId id="2147483700" r:id="rId26"/>
    <p:sldLayoutId id="2147483701" r:id="rId27"/>
    <p:sldLayoutId id="2147483702" r:id="rId28"/>
    <p:sldLayoutId id="2147483703" r:id="rId29"/>
    <p:sldLayoutId id="2147483704" r:id="rId30"/>
    <p:sldLayoutId id="2147483705" r:id="rId31"/>
    <p:sldLayoutId id="2147483706" r:id="rId32"/>
    <p:sldLayoutId id="2147483707" r:id="rId33"/>
    <p:sldLayoutId id="2147483708" r:id="rId34"/>
    <p:sldLayoutId id="2147483709" r:id="rId35"/>
    <p:sldLayoutId id="2147483710" r:id="rId36"/>
    <p:sldLayoutId id="2147483711" r:id="rId37"/>
    <p:sldLayoutId id="2147483712" r:id="rId38"/>
    <p:sldLayoutId id="2147483713" r:id="rId39"/>
    <p:sldLayoutId id="2147483714" r:id="rId40"/>
    <p:sldLayoutId id="2147483715" r:id="rId41"/>
    <p:sldLayoutId id="2147483716" r:id="rId42"/>
    <p:sldLayoutId id="2147483717" r:id="rId43"/>
    <p:sldLayoutId id="2147483718" r:id="rId44"/>
    <p:sldLayoutId id="2147483719" r:id="rId45"/>
    <p:sldLayoutId id="2147483720" r:id="rId46"/>
    <p:sldLayoutId id="2147483721" r:id="rId47"/>
    <p:sldLayoutId id="2147483722" r:id="rId48"/>
    <p:sldLayoutId id="2147483723" r:id="rId49"/>
    <p:sldLayoutId id="2147483724" r:id="rId50"/>
    <p:sldLayoutId id="2147483725" r:id="rId51"/>
    <p:sldLayoutId id="2147483726" r:id="rId52"/>
    <p:sldLayoutId id="2147483727" r:id="rId53"/>
    <p:sldLayoutId id="2147483728" r:id="rId54"/>
    <p:sldLayoutId id="2147483729" r:id="rId55"/>
    <p:sldLayoutId id="2147483730" r:id="rId56"/>
    <p:sldLayoutId id="2147483731" r:id="rId57"/>
    <p:sldLayoutId id="2147483732" r:id="rId58"/>
    <p:sldLayoutId id="2147483733" r:id="rId59"/>
    <p:sldLayoutId id="2147483734" r:id="rId60"/>
    <p:sldLayoutId id="2147483735" r:id="rId61"/>
    <p:sldLayoutId id="2147483736" r:id="rId62"/>
    <p:sldLayoutId id="2147483737" r:id="rId63"/>
    <p:sldLayoutId id="2147483738" r:id="rId64"/>
    <p:sldLayoutId id="2147483739" r:id="rId65"/>
  </p:sldLayoutIdLst>
  <p:transition xmlns:p14="http://schemas.microsoft.com/office/powerpoint/2010/main" spd="med"/>
  <p:txStyles>
    <p:titleStyle>
      <a:lvl1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FFCC00"/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FFCC00"/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FFCC00"/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FFCC00"/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0" marR="0" indent="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FFCC00"/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0" marR="0" indent="4572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FFCC00"/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0" marR="0" indent="9144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FFCC00"/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0" marR="0" indent="13716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FFCC00"/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0" marR="0" indent="1828800" algn="ctr" defTabSz="4572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4400" b="1" i="0" u="none" strike="noStrike" cap="none" spc="0" baseline="0">
          <a:ln>
            <a:noFill/>
          </a:ln>
          <a:solidFill>
            <a:srgbClr val="FFCC00"/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titleStyle>
    <p:bodyStyle>
      <a:lvl1pPr marL="342900" marR="0" indent="-342900" algn="l" defTabSz="4572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chemeClr val="accent3">
              <a:lumOff val="44000"/>
            </a:schemeClr>
          </a:solidFill>
          <a:uFillTx/>
          <a:latin typeface="Times New Roman"/>
          <a:ea typeface="Times New Roman"/>
          <a:cs typeface="Times New Roman"/>
          <a:sym typeface="Times New Roman"/>
        </a:defRPr>
      </a:lvl1pPr>
      <a:lvl2pPr marL="342900" marR="0" indent="114300" algn="l" defTabSz="4572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chemeClr val="accent3">
              <a:lumOff val="44000"/>
            </a:schemeClr>
          </a:solidFill>
          <a:uFillTx/>
          <a:latin typeface="Times New Roman"/>
          <a:ea typeface="Times New Roman"/>
          <a:cs typeface="Times New Roman"/>
          <a:sym typeface="Times New Roman"/>
        </a:defRPr>
      </a:lvl2pPr>
      <a:lvl3pPr marL="342900" marR="0" indent="571500" algn="l" defTabSz="4572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chemeClr val="accent3">
              <a:lumOff val="44000"/>
            </a:schemeClr>
          </a:solidFill>
          <a:uFillTx/>
          <a:latin typeface="Times New Roman"/>
          <a:ea typeface="Times New Roman"/>
          <a:cs typeface="Times New Roman"/>
          <a:sym typeface="Times New Roman"/>
        </a:defRPr>
      </a:lvl3pPr>
      <a:lvl4pPr marL="342900" marR="0" indent="1028700" algn="l" defTabSz="4572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chemeClr val="accent3">
              <a:lumOff val="44000"/>
            </a:schemeClr>
          </a:solidFill>
          <a:uFillTx/>
          <a:latin typeface="Times New Roman"/>
          <a:ea typeface="Times New Roman"/>
          <a:cs typeface="Times New Roman"/>
          <a:sym typeface="Times New Roman"/>
        </a:defRPr>
      </a:lvl4pPr>
      <a:lvl5pPr marL="342900" marR="0" indent="1485900" algn="l" defTabSz="4572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chemeClr val="accent3">
              <a:lumOff val="44000"/>
            </a:schemeClr>
          </a:solidFill>
          <a:uFillTx/>
          <a:latin typeface="Times New Roman"/>
          <a:ea typeface="Times New Roman"/>
          <a:cs typeface="Times New Roman"/>
          <a:sym typeface="Times New Roman"/>
        </a:defRPr>
      </a:lvl5pPr>
      <a:lvl6pPr marL="342900" marR="0" indent="1943100" algn="l" defTabSz="4572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chemeClr val="accent3">
              <a:lumOff val="44000"/>
            </a:schemeClr>
          </a:solidFill>
          <a:uFillTx/>
          <a:latin typeface="Times New Roman"/>
          <a:ea typeface="Times New Roman"/>
          <a:cs typeface="Times New Roman"/>
          <a:sym typeface="Times New Roman"/>
        </a:defRPr>
      </a:lvl6pPr>
      <a:lvl7pPr marL="342900" marR="0" indent="2400300" algn="l" defTabSz="4572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chemeClr val="accent3">
              <a:lumOff val="44000"/>
            </a:schemeClr>
          </a:solidFill>
          <a:uFillTx/>
          <a:latin typeface="Times New Roman"/>
          <a:ea typeface="Times New Roman"/>
          <a:cs typeface="Times New Roman"/>
          <a:sym typeface="Times New Roman"/>
        </a:defRPr>
      </a:lvl7pPr>
      <a:lvl8pPr marL="342900" marR="0" indent="2857500" algn="l" defTabSz="4572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chemeClr val="accent3">
              <a:lumOff val="44000"/>
            </a:schemeClr>
          </a:solidFill>
          <a:uFillTx/>
          <a:latin typeface="Times New Roman"/>
          <a:ea typeface="Times New Roman"/>
          <a:cs typeface="Times New Roman"/>
          <a:sym typeface="Times New Roman"/>
        </a:defRPr>
      </a:lvl8pPr>
      <a:lvl9pPr marL="342900" marR="0" indent="3314700" algn="l" defTabSz="457200" rtl="0" latinLnBrk="0">
        <a:lnSpc>
          <a:spcPct val="100000"/>
        </a:lnSpc>
        <a:spcBef>
          <a:spcPts val="800"/>
        </a:spcBef>
        <a:spcAft>
          <a:spcPts val="0"/>
        </a:spcAft>
        <a:buClrTx/>
        <a:buSzTx/>
        <a:buFontTx/>
        <a:buNone/>
        <a:tabLst/>
        <a:defRPr sz="3200" b="0" i="0" u="none" strike="noStrike" cap="none" spc="0" baseline="0">
          <a:ln>
            <a:noFill/>
          </a:ln>
          <a:solidFill>
            <a:schemeClr val="accent3">
              <a:lumOff val="44000"/>
            </a:schemeClr>
          </a:solidFill>
          <a:uFillTx/>
          <a:latin typeface="Times New Roman"/>
          <a:ea typeface="Times New Roman"/>
          <a:cs typeface="Times New Roman"/>
          <a:sym typeface="Times New Roman"/>
        </a:defRPr>
      </a:lvl9pPr>
    </p:bodyStyle>
    <p:otherStyle>
      <a:lvl1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1pPr>
      <a:lvl2pPr marL="0" marR="0" indent="4572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2pPr>
      <a:lvl3pPr marL="0" marR="0" indent="9144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3pPr>
      <a:lvl4pPr marL="0" marR="0" indent="13716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4pPr>
      <a:lvl5pPr marL="0" marR="0" indent="182880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5pPr>
      <a:lvl6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6pPr>
      <a:lvl7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7pPr>
      <a:lvl8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8pPr>
      <a:lvl9pPr marL="0" marR="0" indent="0" algn="r" defTabSz="9144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2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Arial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6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1" y="463556"/>
            <a:ext cx="776605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title text format</a:t>
            </a:r>
          </a:p>
        </p:txBody>
      </p:sp>
      <p:sp>
        <p:nvSpPr>
          <p:cNvPr id="819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1" y="1981200"/>
            <a:ext cx="776605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  <a:ext uri="{FAA26D3D-D897-4be2-8F04-BA451C77F1D7}">
              <ma14:placeholderFlag xmlns:ma14="http://schemas.microsoft.com/office/mac/drawingml/2011/main" val="1"/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/>
              <a:t>Click to edit the outline text format</a:t>
            </a:r>
          </a:p>
          <a:p>
            <a:pPr lvl="1"/>
            <a:r>
              <a:rPr lang="en-GB"/>
              <a:t>Second Outline Level</a:t>
            </a:r>
          </a:p>
          <a:p>
            <a:pPr lvl="2"/>
            <a:r>
              <a:rPr lang="en-GB"/>
              <a:t>Third Outline Level</a:t>
            </a:r>
          </a:p>
          <a:p>
            <a:pPr lvl="3"/>
            <a:r>
              <a:rPr lang="en-GB"/>
              <a:t>Fourth Outline Level</a:t>
            </a:r>
          </a:p>
          <a:p>
            <a:pPr lvl="4"/>
            <a:r>
              <a:rPr lang="en-GB"/>
              <a:t>Fifth Outline Level</a:t>
            </a:r>
          </a:p>
          <a:p>
            <a:pPr lvl="4"/>
            <a:r>
              <a:rPr lang="en-GB"/>
              <a:t>Sixth Outline Level</a:t>
            </a:r>
          </a:p>
          <a:p>
            <a:pPr lvl="4"/>
            <a:r>
              <a:rPr lang="en-GB"/>
              <a:t>Seventh Outline Level</a:t>
            </a:r>
          </a:p>
          <a:p>
            <a:pPr lvl="4"/>
            <a:r>
              <a:rPr lang="en-GB"/>
              <a:t>Eighth Outline Level</a:t>
            </a:r>
          </a:p>
          <a:p>
            <a:pPr lvl="4"/>
            <a:r>
              <a:rPr lang="en-GB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33895152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1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3" r:id="rId13"/>
    <p:sldLayoutId id="2147483754" r:id="rId14"/>
  </p:sldLayoutIdLst>
  <p:hf hdr="0" ftr="0" dt="0"/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+mj-lt"/>
          <a:ea typeface="ＭＳ Ｐゴシック" charset="0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Times New Roman" pitchFamily="16" charset="0"/>
          <a:ea typeface="ＭＳ Ｐゴシック" charset="0"/>
          <a:cs typeface="DejaVu Sans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Times New Roman" pitchFamily="16" charset="0"/>
          <a:ea typeface="ＭＳ Ｐゴシック" charset="0"/>
          <a:cs typeface="DejaVu Sans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Times New Roman" pitchFamily="16" charset="0"/>
          <a:ea typeface="ＭＳ Ｐゴシック" charset="0"/>
          <a:cs typeface="DejaVu Sans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4400" b="1">
          <a:solidFill>
            <a:srgbClr val="FFCC00"/>
          </a:solidFill>
          <a:latin typeface="Times New Roman" pitchFamily="16" charset="0"/>
          <a:ea typeface="ＭＳ Ｐゴシック" charset="0"/>
          <a:cs typeface="DejaVu Sans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3200">
          <a:solidFill>
            <a:srgbClr val="FFFFFF"/>
          </a:solidFill>
          <a:latin typeface="+mn-lt"/>
          <a:ea typeface="ＭＳ Ｐゴシック" charset="0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8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4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charset="0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rgbClr val="000047"/>
            </a:gs>
            <a:gs pos="100000">
              <a:srgbClr val="000000"/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1"/>
          <p:cNvSpPr>
            <a:spLocks noGrp="1" noChangeArrowheads="1"/>
          </p:cNvSpPr>
          <p:nvPr>
            <p:ph type="title"/>
          </p:nvPr>
        </p:nvSpPr>
        <p:spPr bwMode="auto">
          <a:xfrm>
            <a:off x="685800" y="463550"/>
            <a:ext cx="7766050" cy="1433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title text format</a:t>
            </a:r>
          </a:p>
        </p:txBody>
      </p:sp>
      <p:sp>
        <p:nvSpPr>
          <p:cNvPr id="3075" name="Rectangle 2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66050" cy="4108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0000" tIns="46800" rIns="90000" bIns="468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smtClean="0"/>
              <a:t>Click to edit the outline text format</a:t>
            </a:r>
          </a:p>
          <a:p>
            <a:pPr lvl="1"/>
            <a:r>
              <a:rPr lang="en-GB" smtClean="0"/>
              <a:t>Second Outline Level</a:t>
            </a:r>
          </a:p>
          <a:p>
            <a:pPr lvl="2"/>
            <a:r>
              <a:rPr lang="en-GB" smtClean="0"/>
              <a:t>Third Outline Level</a:t>
            </a:r>
          </a:p>
          <a:p>
            <a:pPr lvl="3"/>
            <a:r>
              <a:rPr lang="en-GB" smtClean="0"/>
              <a:t>Fourth Outline Level</a:t>
            </a:r>
          </a:p>
          <a:p>
            <a:pPr lvl="4"/>
            <a:r>
              <a:rPr lang="en-GB" smtClean="0"/>
              <a:t>Fifth Outline Level</a:t>
            </a:r>
          </a:p>
          <a:p>
            <a:pPr lvl="4"/>
            <a:r>
              <a:rPr lang="en-GB" smtClean="0"/>
              <a:t>Sixth Outline Level</a:t>
            </a:r>
          </a:p>
          <a:p>
            <a:pPr lvl="4"/>
            <a:r>
              <a:rPr lang="en-GB" smtClean="0"/>
              <a:t>Seventh Outline Level</a:t>
            </a:r>
          </a:p>
          <a:p>
            <a:pPr lvl="4"/>
            <a:r>
              <a:rPr lang="en-GB" smtClean="0"/>
              <a:t>Eighth Outline Level</a:t>
            </a:r>
          </a:p>
          <a:p>
            <a:pPr lvl="4"/>
            <a:r>
              <a:rPr lang="en-GB" smtClean="0"/>
              <a:t>Ninth Outline Level</a:t>
            </a:r>
          </a:p>
        </p:txBody>
      </p:sp>
    </p:spTree>
    <p:extLst>
      <p:ext uri="{BB962C8B-B14F-4D97-AF65-F5344CB8AC3E}">
        <p14:creationId xmlns:p14="http://schemas.microsoft.com/office/powerpoint/2010/main" val="81723760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6" r:id="rId1"/>
    <p:sldLayoutId id="2147483757" r:id="rId2"/>
    <p:sldLayoutId id="2147483758" r:id="rId3"/>
    <p:sldLayoutId id="2147483759" r:id="rId4"/>
    <p:sldLayoutId id="2147483760" r:id="rId5"/>
    <p:sldLayoutId id="2147483761" r:id="rId6"/>
    <p:sldLayoutId id="2147483762" r:id="rId7"/>
    <p:sldLayoutId id="2147483763" r:id="rId8"/>
    <p:sldLayoutId id="2147483764" r:id="rId9"/>
    <p:sldLayoutId id="2147483765" r:id="rId10"/>
    <p:sldLayoutId id="2147483766" r:id="rId11"/>
    <p:sldLayoutId id="2147483767" r:id="rId12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CC00"/>
          </a:solidFill>
          <a:latin typeface="+mj-lt"/>
          <a:ea typeface="+mj-ea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5pPr>
      <a:lvl6pPr marL="25146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6pPr>
      <a:lvl7pPr marL="29718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7pPr>
      <a:lvl8pPr marL="34290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8pPr>
      <a:lvl9pPr marL="3886200" indent="-228600" algn="ctr" defTabSz="457200" rtl="0" eaLnBrk="0" fontAlgn="base" hangingPunct="0">
        <a:spcBef>
          <a:spcPct val="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4400" b="1">
          <a:solidFill>
            <a:srgbClr val="FFCC00"/>
          </a:solidFill>
          <a:latin typeface="Times New Roman" pitchFamily="16" charset="0"/>
          <a:ea typeface="DejaVu Sans" charset="0"/>
          <a:cs typeface="DejaVu Sans" charset="0"/>
        </a:defRPr>
      </a:lvl9pPr>
    </p:titleStyle>
    <p:bodyStyle>
      <a:lvl1pPr marL="342900" indent="-342900" algn="l" defTabSz="457200" rtl="0" eaLnBrk="0" fontAlgn="base" hangingPunct="0">
        <a:spcBef>
          <a:spcPts val="8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3200">
          <a:solidFill>
            <a:srgbClr val="FFFFFF"/>
          </a:solidFill>
          <a:latin typeface="+mn-lt"/>
          <a:ea typeface="+mn-ea"/>
          <a:cs typeface="+mn-cs"/>
        </a:defRPr>
      </a:lvl1pPr>
      <a:lvl2pPr marL="742950" indent="-285750" algn="l" defTabSz="457200" rtl="0" eaLnBrk="0" fontAlgn="base" hangingPunct="0">
        <a:spcBef>
          <a:spcPts val="7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800">
          <a:solidFill>
            <a:srgbClr val="FFFFFF"/>
          </a:solidFill>
          <a:latin typeface="+mn-lt"/>
          <a:ea typeface="+mn-ea"/>
          <a:cs typeface="+mn-cs"/>
        </a:defRPr>
      </a:lvl2pPr>
      <a:lvl3pPr marL="1143000" indent="-228600" algn="l" defTabSz="457200" rtl="0" eaLnBrk="0" fontAlgn="base" hangingPunct="0">
        <a:spcBef>
          <a:spcPts val="6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400">
          <a:solidFill>
            <a:srgbClr val="FFFFFF"/>
          </a:solidFill>
          <a:latin typeface="+mn-lt"/>
          <a:ea typeface="+mn-ea"/>
          <a:cs typeface="+mn-cs"/>
        </a:defRPr>
      </a:lvl3pPr>
      <a:lvl4pPr marL="1600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  <a:cs typeface="+mn-cs"/>
        </a:defRPr>
      </a:lvl4pPr>
      <a:lvl5pPr marL="20574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8" charset="0"/>
        <a:defRPr sz="2000">
          <a:solidFill>
            <a:srgbClr val="FFFFFF"/>
          </a:solidFill>
          <a:latin typeface="+mn-lt"/>
          <a:ea typeface="+mn-ea"/>
          <a:cs typeface="+mn-cs"/>
        </a:defRPr>
      </a:lvl5pPr>
      <a:lvl6pPr marL="25146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6pPr>
      <a:lvl7pPr marL="29718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7pPr>
      <a:lvl8pPr marL="34290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8pPr>
      <a:lvl9pPr marL="3886200" indent="-228600" algn="l" defTabSz="457200" rtl="0" eaLnBrk="0" fontAlgn="base" hangingPunct="0">
        <a:spcBef>
          <a:spcPts val="500"/>
        </a:spcBef>
        <a:spcAft>
          <a:spcPct val="0"/>
        </a:spcAft>
        <a:buClr>
          <a:srgbClr val="000000"/>
        </a:buClr>
        <a:buSzPct val="100000"/>
        <a:buFont typeface="Times New Roman" pitchFamily="16" charset="0"/>
        <a:defRPr sz="2000">
          <a:solidFill>
            <a:srgbClr val="FFFFFF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4" Type="http://schemas.openxmlformats.org/officeDocument/2006/relationships/image" Target="../media/image4.jpeg"/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0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2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2.pn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2.png"/><Relationship Id="rId3" Type="http://schemas.openxmlformats.org/officeDocument/2006/relationships/image" Target="../media/image13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4.jpeg"/><Relationship Id="rId3" Type="http://schemas.openxmlformats.org/officeDocument/2006/relationships/image" Target="../media/image12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15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0.xml"/><Relationship Id="rId2" Type="http://schemas.openxmlformats.org/officeDocument/2006/relationships/notesSlide" Target="../notesSlides/notesSlide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16.jpeg"/><Relationship Id="rId3" Type="http://schemas.openxmlformats.org/officeDocument/2006/relationships/image" Target="../media/image17.jpe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4" Type="http://schemas.openxmlformats.org/officeDocument/2006/relationships/image" Target="../media/image16.jpeg"/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18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Relationship Id="rId2" Type="http://schemas.openxmlformats.org/officeDocument/2006/relationships/image" Target="../media/image2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21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2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Relationship Id="rId2" Type="http://schemas.openxmlformats.org/officeDocument/2006/relationships/image" Target="../media/image23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4" Type="http://schemas.openxmlformats.org/officeDocument/2006/relationships/image" Target="../media/image26.jpe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4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7.jpeg"/><Relationship Id="rId3" Type="http://schemas.openxmlformats.org/officeDocument/2006/relationships/image" Target="../media/image28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29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Relationship Id="rId2" Type="http://schemas.openxmlformats.org/officeDocument/2006/relationships/image" Target="../media/image30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4" Type="http://schemas.openxmlformats.org/officeDocument/2006/relationships/image" Target="../media/image32.jpeg"/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4" Type="http://schemas.openxmlformats.org/officeDocument/2006/relationships/image" Target="../media/image34.jpeg"/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8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4" Type="http://schemas.openxmlformats.org/officeDocument/2006/relationships/image" Target="../media/image36.jpeg"/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9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4" Type="http://schemas.openxmlformats.org/officeDocument/2006/relationships/image" Target="../media/image38.jpeg"/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0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eg"/><Relationship Id="rId4" Type="http://schemas.openxmlformats.org/officeDocument/2006/relationships/image" Target="../media/image40.jpeg"/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9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41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2.jpeg"/><Relationship Id="rId3" Type="http://schemas.openxmlformats.org/officeDocument/2006/relationships/image" Target="../media/image43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4.jpeg"/><Relationship Id="rId3" Type="http://schemas.openxmlformats.org/officeDocument/2006/relationships/image" Target="../media/image4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4" Type="http://schemas.openxmlformats.org/officeDocument/2006/relationships/image" Target="../media/image6.jpeg"/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6.jpeg"/><Relationship Id="rId3" Type="http://schemas.openxmlformats.org/officeDocument/2006/relationships/image" Target="../media/image44.jpe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4" Type="http://schemas.openxmlformats.org/officeDocument/2006/relationships/image" Target="../media/image49.jpeg"/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47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Relationship Id="rId2" Type="http://schemas.openxmlformats.org/officeDocument/2006/relationships/image" Target="../media/image50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5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13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6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51.png"/><Relationship Id="rId3" Type="http://schemas.openxmlformats.org/officeDocument/2006/relationships/image" Target="../media/image52.png"/></Relationships>
</file>

<file path=ppt/slides/_rels/slide6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3.png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54.png"/></Relationships>
</file>

<file path=ppt/slides/_rels/slide6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15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5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Relationship Id="rId2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"/>
          <p:cNvSpPr txBox="1">
            <a:spLocks noChangeArrowheads="1"/>
          </p:cNvSpPr>
          <p:nvPr/>
        </p:nvSpPr>
        <p:spPr bwMode="auto">
          <a:xfrm>
            <a:off x="655886" y="728370"/>
            <a:ext cx="7958344" cy="256468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00002F"/>
              </a:gs>
              <a:gs pos="100000">
                <a:srgbClr val="000066"/>
              </a:gs>
            </a:gsLst>
            <a:lin ang="5400000" scaled="1"/>
          </a:gradFill>
          <a:ln w="9360">
            <a:solidFill>
              <a:srgbClr val="CC0000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hangingPunct="0">
              <a:tabLst/>
            </a:pPr>
            <a:r>
              <a:rPr lang="en-US" sz="4400" b="1" kern="0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Though </a:t>
            </a:r>
            <a:r>
              <a:rPr lang="en-US" sz="4400" b="1" kern="0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Stroke:</a:t>
            </a:r>
            <a:endParaRPr lang="en-US" sz="4400" b="1" kern="0" dirty="0" smtClean="0">
              <a:solidFill>
                <a:srgbClr val="FFC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algn="ctr" hangingPunct="0">
              <a:tabLst/>
            </a:pPr>
            <a:r>
              <a:rPr lang="en-US" sz="3200" b="1" kern="0" dirty="0" err="1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Extracranial</a:t>
            </a:r>
            <a:r>
              <a:rPr lang="en-US" sz="3200" b="1" kern="0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ICA and MCA </a:t>
            </a:r>
            <a:r>
              <a:rPr lang="en-US" sz="3200" b="1" kern="0" dirty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</a:t>
            </a:r>
            <a:r>
              <a:rPr lang="en-US" sz="3200" b="1" kern="0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cclusions, Posterior </a:t>
            </a:r>
            <a:r>
              <a:rPr lang="en-US" sz="3200" b="1" kern="0" dirty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</a:t>
            </a:r>
            <a:r>
              <a:rPr lang="en-US" sz="3200" b="1" kern="0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irculation</a:t>
            </a:r>
            <a:endParaRPr lang="en-US" kern="0" dirty="0" smtClean="0">
              <a:solidFill>
                <a:srgbClr val="FDCC27"/>
              </a:solidFill>
              <a:latin typeface="Times New Roman"/>
              <a:ea typeface="DejaVu Sans"/>
              <a:cs typeface="DejaVu Sans"/>
              <a:sym typeface="Times New Roman"/>
            </a:endParaRPr>
          </a:p>
        </p:txBody>
      </p:sp>
      <p:sp>
        <p:nvSpPr>
          <p:cNvPr id="50178" name="Text Box 2"/>
          <p:cNvSpPr txBox="1">
            <a:spLocks noChangeArrowheads="1"/>
          </p:cNvSpPr>
          <p:nvPr/>
        </p:nvSpPr>
        <p:spPr bwMode="auto">
          <a:xfrm>
            <a:off x="1242951" y="3890762"/>
            <a:ext cx="6477000" cy="23609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90000" tIns="46800" rIns="90000" bIns="46800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hangingPunct="0">
              <a:lnSpc>
                <a:spcPct val="80000"/>
              </a:lnSpc>
              <a:spcBef>
                <a:spcPts val="1000"/>
              </a:spcBef>
              <a:buSzPct val="100000"/>
            </a:pPr>
            <a:r>
              <a:rPr lang="en-US" sz="36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I</a:t>
            </a:r>
            <a:r>
              <a:rPr lang="en-US" sz="32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talo Linfante MD, FAHA</a:t>
            </a:r>
          </a:p>
          <a:p>
            <a:pPr algn="ctr" hangingPunct="0">
              <a:lnSpc>
                <a:spcPct val="80000"/>
              </a:lnSpc>
              <a:spcBef>
                <a:spcPts val="600"/>
              </a:spcBef>
              <a:buSzPct val="100000"/>
            </a:pPr>
            <a:r>
              <a:rPr lang="en-US" sz="18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Director</a:t>
            </a:r>
          </a:p>
          <a:p>
            <a:pPr algn="ctr" hangingPunct="0">
              <a:lnSpc>
                <a:spcPct val="80000"/>
              </a:lnSpc>
              <a:spcBef>
                <a:spcPts val="600"/>
              </a:spcBef>
              <a:buSzPct val="100000"/>
            </a:pPr>
            <a:r>
              <a:rPr lang="en-US" sz="18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Endovascular Neurosurgery</a:t>
            </a:r>
          </a:p>
          <a:p>
            <a:pPr algn="ctr" hangingPunct="0">
              <a:lnSpc>
                <a:spcPct val="80000"/>
              </a:lnSpc>
              <a:spcBef>
                <a:spcPts val="600"/>
              </a:spcBef>
              <a:buSzPct val="100000"/>
            </a:pPr>
            <a:r>
              <a:rPr lang="en-US" sz="18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Clinical Professor</a:t>
            </a:r>
          </a:p>
          <a:p>
            <a:pPr algn="ctr" hangingPunct="0">
              <a:lnSpc>
                <a:spcPct val="80000"/>
              </a:lnSpc>
              <a:spcBef>
                <a:spcPts val="600"/>
              </a:spcBef>
              <a:buSzPct val="100000"/>
            </a:pPr>
            <a:r>
              <a:rPr lang="en-US" sz="1800" kern="0" dirty="0" smtClean="0">
                <a:solidFill>
                  <a:srgbClr val="FFFFFF"/>
                </a:solidFill>
                <a:latin typeface="Times New Roman" charset="0"/>
                <a:sym typeface="Times New Roman"/>
              </a:rPr>
              <a:t>Radiology and Neuroscience</a:t>
            </a:r>
          </a:p>
          <a:p>
            <a:pPr algn="ctr" hangingPunct="0">
              <a:lnSpc>
                <a:spcPct val="80000"/>
              </a:lnSpc>
              <a:spcBef>
                <a:spcPts val="600"/>
              </a:spcBef>
              <a:buSzPct val="100000"/>
            </a:pPr>
            <a:r>
              <a:rPr lang="en-US" sz="1800" kern="0" dirty="0" smtClean="0">
                <a:solidFill>
                  <a:srgbClr val="FFFFFF"/>
                </a:solidFill>
                <a:latin typeface="Times New Roman" charset="0"/>
                <a:sym typeface="Times New Roman"/>
              </a:rPr>
              <a:t>President Society of Vascular Interventional Neurology</a:t>
            </a:r>
            <a:endParaRPr lang="en-US" sz="1800" kern="0" dirty="0">
              <a:solidFill>
                <a:srgbClr val="FFFFFF"/>
              </a:solidFill>
              <a:latin typeface="Times New Roman" charset="0"/>
              <a:sym typeface="Times New Roman"/>
            </a:endParaRPr>
          </a:p>
        </p:txBody>
      </p:sp>
      <p:pic>
        <p:nvPicPr>
          <p:cNvPr id="50179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" y="6251687"/>
            <a:ext cx="1447799" cy="60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0180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77148" y="6251686"/>
            <a:ext cx="2062052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3243331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4" name="Shape 994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>
            <a:normAutofit/>
          </a:bodyPr>
          <a:lstStyle>
            <a:lvl1pPr>
              <a:defRPr sz="5400">
                <a:solidFill>
                  <a:srgbClr val="FFC000"/>
                </a:solidFill>
              </a:defRPr>
            </a:lvl1pPr>
          </a:lstStyle>
          <a:p>
            <a:pPr>
              <a:defRPr sz="4400">
                <a:solidFill>
                  <a:srgbClr val="FFCC00"/>
                </a:solidFill>
              </a:defRPr>
            </a:pPr>
            <a:r>
              <a:rPr sz="5400">
                <a:solidFill>
                  <a:srgbClr val="FFC000"/>
                </a:solidFill>
              </a:rPr>
              <a:t>Tandem Lesions</a:t>
            </a:r>
          </a:p>
        </p:txBody>
      </p:sp>
      <p:sp>
        <p:nvSpPr>
          <p:cNvPr id="995" name="Shape 995"/>
          <p:cNvSpPr>
            <a:spLocks noGrp="1"/>
          </p:cNvSpPr>
          <p:nvPr>
            <p:ph type="body" idx="1"/>
          </p:nvPr>
        </p:nvSpPr>
        <p:spPr>
          <a:xfrm>
            <a:off x="685800" y="1831475"/>
            <a:ext cx="7770813" cy="4304630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indent="-457200">
              <a:buClr>
                <a:srgbClr val="FFC000"/>
              </a:buClr>
              <a:buSzPct val="100000"/>
              <a:buFont typeface="Wingdings"/>
              <a:buChar char="▪"/>
            </a:pPr>
            <a:r>
              <a:rPr lang="en-US" dirty="0" smtClean="0">
                <a:solidFill>
                  <a:srgbClr val="FFFFFF"/>
                </a:solidFill>
              </a:rPr>
              <a:t>29 patients with Tandem occlusions</a:t>
            </a:r>
          </a:p>
          <a:p>
            <a:pPr marL="457200" indent="-457200">
              <a:buClr>
                <a:srgbClr val="FFC000"/>
              </a:buClr>
              <a:buSzPct val="100000"/>
              <a:buFont typeface="Wingdings"/>
              <a:buChar char="▪"/>
            </a:pPr>
            <a:r>
              <a:rPr lang="en-US" dirty="0" smtClean="0">
                <a:solidFill>
                  <a:srgbClr val="FFFFFF"/>
                </a:solidFill>
              </a:rPr>
              <a:t>Mean NIHSS = 18 </a:t>
            </a:r>
          </a:p>
          <a:p>
            <a:pPr marL="457200" indent="-457200">
              <a:buClr>
                <a:srgbClr val="FFC000"/>
              </a:buClr>
              <a:buSzPct val="100000"/>
              <a:buFont typeface="Wingdings"/>
              <a:buChar char="▪"/>
            </a:pPr>
            <a:r>
              <a:rPr lang="nb-NO" dirty="0">
                <a:solidFill>
                  <a:srgbClr val="FFFFFF"/>
                </a:solidFill>
              </a:rPr>
              <a:t>≥TICI 2A 96.4% </a:t>
            </a:r>
            <a:r>
              <a:rPr lang="nb-NO" dirty="0" smtClean="0">
                <a:solidFill>
                  <a:srgbClr val="FFFFFF"/>
                </a:solidFill>
              </a:rPr>
              <a:t>TICI 2b/3 85%</a:t>
            </a:r>
            <a:endParaRPr lang="en-US" dirty="0" smtClean="0">
              <a:solidFill>
                <a:srgbClr val="FFFFFF"/>
              </a:solidFill>
            </a:endParaRPr>
          </a:p>
          <a:p>
            <a:pPr marL="457200" indent="-457200">
              <a:buClr>
                <a:srgbClr val="FFC000"/>
              </a:buClr>
              <a:buSzPct val="100000"/>
              <a:buFont typeface="Wingdings"/>
              <a:buChar char="▪"/>
            </a:pPr>
            <a:r>
              <a:rPr dirty="0" smtClean="0">
                <a:solidFill>
                  <a:srgbClr val="FFFFFF"/>
                </a:solidFill>
              </a:rPr>
              <a:t>Proximal </a:t>
            </a:r>
            <a:r>
              <a:rPr dirty="0">
                <a:solidFill>
                  <a:srgbClr val="FFFFFF"/>
                </a:solidFill>
              </a:rPr>
              <a:t>occlusion recanalization was achieved usually with a stent (n=27; 96.4%)</a:t>
            </a:r>
          </a:p>
          <a:p>
            <a:pPr marL="457200" indent="-457200">
              <a:buClr>
                <a:srgbClr val="FFC000"/>
              </a:buClr>
              <a:buSzPct val="100000"/>
              <a:buFont typeface="Wingdings"/>
              <a:buChar char="▪"/>
            </a:pPr>
            <a:r>
              <a:rPr dirty="0" smtClean="0">
                <a:solidFill>
                  <a:srgbClr val="FFFFFF"/>
                </a:solidFill>
              </a:rPr>
              <a:t>mRS </a:t>
            </a:r>
            <a:r>
              <a:rPr dirty="0">
                <a:solidFill>
                  <a:srgbClr val="FFFFFF"/>
                </a:solidFill>
              </a:rPr>
              <a:t>score of ≤2 at 90 days was achieved in 56.5% of patients </a:t>
            </a:r>
          </a:p>
        </p:txBody>
      </p:sp>
    </p:spTree>
    <p:extLst>
      <p:ext uri="{BB962C8B-B14F-4D97-AF65-F5344CB8AC3E}">
        <p14:creationId xmlns:p14="http://schemas.microsoft.com/office/powerpoint/2010/main" val="226681392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Shape 997"/>
          <p:cNvSpPr>
            <a:spLocks noGrp="1"/>
          </p:cNvSpPr>
          <p:nvPr>
            <p:ph type="title" idx="4294967295"/>
          </p:nvPr>
        </p:nvSpPr>
        <p:spPr>
          <a:xfrm>
            <a:off x="533400" y="381000"/>
            <a:ext cx="7924800" cy="14478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02336">
              <a:defRPr sz="4752">
                <a:solidFill>
                  <a:srgbClr val="FFC000"/>
                </a:solidFill>
              </a:defRPr>
            </a:lvl1pPr>
          </a:lstStyle>
          <a:p>
            <a:pPr>
              <a:defRPr sz="3872" b="0">
                <a:solidFill>
                  <a:srgbClr val="000000"/>
                </a:solidFill>
              </a:defRPr>
            </a:pPr>
            <a:r>
              <a:rPr sz="4752" b="1">
                <a:solidFill>
                  <a:srgbClr val="FFC000"/>
                </a:solidFill>
              </a:rPr>
              <a:t>Tandem ICA plus MCA Occlusions</a:t>
            </a:r>
          </a:p>
        </p:txBody>
      </p:sp>
      <p:sp>
        <p:nvSpPr>
          <p:cNvPr id="998" name="Shape 998"/>
          <p:cNvSpPr>
            <a:spLocks noGrp="1"/>
          </p:cNvSpPr>
          <p:nvPr>
            <p:ph type="body" idx="4294967295"/>
          </p:nvPr>
        </p:nvSpPr>
        <p:spPr>
          <a:xfrm>
            <a:off x="533400" y="1904999"/>
            <a:ext cx="7923213" cy="4762502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sz="3600" dirty="0">
                <a:solidFill>
                  <a:schemeClr val="accent3">
                    <a:lumOff val="44000"/>
                  </a:schemeClr>
                </a:solidFill>
              </a:rPr>
              <a:t>High recanalization rates with angioplasty and stenting</a:t>
            </a:r>
            <a:endParaRPr sz="3600" dirty="0"/>
          </a:p>
          <a:p>
            <a:pPr marL="400050" lvl="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3600" dirty="0" smtClean="0">
                <a:solidFill>
                  <a:srgbClr val="8F8F8F">
                    <a:lumOff val="44000"/>
                  </a:srgbClr>
                </a:solidFill>
              </a:rPr>
              <a:t>At </a:t>
            </a:r>
            <a:r>
              <a:rPr lang="en-US" sz="3600" dirty="0">
                <a:solidFill>
                  <a:srgbClr val="8F8F8F">
                    <a:lumOff val="44000"/>
                  </a:srgbClr>
                </a:solidFill>
              </a:rPr>
              <a:t>times, proximal recanalization of the ICA results in recanalization of the </a:t>
            </a:r>
            <a:r>
              <a:rPr lang="en-US" sz="3600" dirty="0" smtClean="0">
                <a:solidFill>
                  <a:srgbClr val="8F8F8F">
                    <a:lumOff val="44000"/>
                  </a:srgbClr>
                </a:solidFill>
              </a:rPr>
              <a:t>MCA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3600" dirty="0" smtClean="0">
                <a:solidFill>
                  <a:schemeClr val="bg1"/>
                </a:solidFill>
              </a:rPr>
              <a:t>Acute dual anti-platelet regimen?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3600" dirty="0" smtClean="0">
                <a:solidFill>
                  <a:schemeClr val="bg1"/>
                </a:solidFill>
              </a:rPr>
              <a:t>Thrombectomy </a:t>
            </a:r>
            <a:r>
              <a:rPr lang="en-US" sz="3600" dirty="0">
                <a:solidFill>
                  <a:schemeClr val="bg1"/>
                </a:solidFill>
              </a:rPr>
              <a:t>only or Stent First?</a:t>
            </a:r>
          </a:p>
          <a:p>
            <a:pPr marL="400050" lvl="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endParaRPr lang="en-US" sz="3600" dirty="0">
              <a:solidFill>
                <a:srgbClr val="000000"/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endParaRPr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110284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Untitle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24108"/>
            <a:ext cx="9144000" cy="3904382"/>
          </a:xfrm>
          <a:prstGeom prst="rect">
            <a:avLst/>
          </a:prstGeom>
        </p:spPr>
      </p:pic>
      <p:sp>
        <p:nvSpPr>
          <p:cNvPr id="3" name="TextBox 2"/>
          <p:cNvSpPr txBox="1"/>
          <p:nvPr/>
        </p:nvSpPr>
        <p:spPr>
          <a:xfrm>
            <a:off x="351303" y="5400894"/>
            <a:ext cx="8093470" cy="1200327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45719" tIns="45719" rIns="45719" bIns="45719" numCol="1" spcCol="38100" rtlCol="0" anchor="t">
            <a:spAutoFit/>
          </a:bodyPr>
          <a:lstStyle/>
          <a:p>
            <a:pPr defTabSz="914400" hangingPunct="0"/>
            <a:r>
              <a:rPr lang="en-US" dirty="0" err="1" smtClean="0">
                <a:solidFill>
                  <a:srgbClr val="FFFFFF"/>
                </a:solidFill>
              </a:rPr>
              <a:t>Papanagiotou</a:t>
            </a:r>
            <a:r>
              <a:rPr lang="en-US" dirty="0" smtClean="0">
                <a:solidFill>
                  <a:srgbClr val="FFFFFF"/>
                </a:solidFill>
              </a:rPr>
              <a:t> </a:t>
            </a:r>
            <a:r>
              <a:rPr lang="en-US" dirty="0">
                <a:solidFill>
                  <a:srgbClr val="FFFFFF"/>
                </a:solidFill>
              </a:rPr>
              <a:t> </a:t>
            </a:r>
            <a:r>
              <a:rPr lang="en-US" dirty="0" smtClean="0">
                <a:solidFill>
                  <a:srgbClr val="FFFFFF"/>
                </a:solidFill>
              </a:rPr>
              <a:t>et al Carotid </a:t>
            </a:r>
            <a:r>
              <a:rPr lang="en-US" dirty="0">
                <a:solidFill>
                  <a:srgbClr val="FFFFFF"/>
                </a:solidFill>
              </a:rPr>
              <a:t>stenting with antithrombotic agents and intracranial thrombectomy leads to the highest recanalization rate in patients with acute stroke with tandem lesions. </a:t>
            </a:r>
            <a:r>
              <a:rPr lang="en-US" i="1" dirty="0">
                <a:solidFill>
                  <a:srgbClr val="FFFFFF"/>
                </a:solidFill>
              </a:rPr>
              <a:t>JACC </a:t>
            </a:r>
            <a:r>
              <a:rPr lang="en-US" i="1" dirty="0" err="1">
                <a:solidFill>
                  <a:srgbClr val="FFFFFF"/>
                </a:solidFill>
              </a:rPr>
              <a:t>Cardiovasc</a:t>
            </a:r>
            <a:r>
              <a:rPr lang="en-US" i="1" dirty="0">
                <a:solidFill>
                  <a:srgbClr val="FFFFFF"/>
                </a:solidFill>
              </a:rPr>
              <a:t> </a:t>
            </a:r>
            <a:r>
              <a:rPr lang="en-US" i="1" dirty="0" err="1">
                <a:solidFill>
                  <a:srgbClr val="FFFFFF"/>
                </a:solidFill>
              </a:rPr>
              <a:t>Interv</a:t>
            </a:r>
            <a:r>
              <a:rPr lang="en-US" dirty="0">
                <a:solidFill>
                  <a:srgbClr val="FFFFFF"/>
                </a:solidFill>
              </a:rPr>
              <a:t>. (2018) 11:1290–9. </a:t>
            </a:r>
            <a:r>
              <a:rPr lang="en-US" dirty="0" err="1">
                <a:solidFill>
                  <a:srgbClr val="FFFFFF"/>
                </a:solidFill>
              </a:rPr>
              <a:t>doi</a:t>
            </a:r>
            <a:r>
              <a:rPr lang="en-US" dirty="0">
                <a:solidFill>
                  <a:srgbClr val="FFFFFF"/>
                </a:solidFill>
              </a:rPr>
              <a:t>: 10.1016/j.jcin.2018.05.036</a:t>
            </a:r>
            <a:endParaRPr kumimoji="0" lang="en-US" sz="18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6203787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Shape 1000"/>
          <p:cNvSpPr>
            <a:spLocks noGrp="1"/>
          </p:cNvSpPr>
          <p:nvPr>
            <p:ph type="title" idx="4294967295"/>
          </p:nvPr>
        </p:nvSpPr>
        <p:spPr>
          <a:xfrm>
            <a:off x="685800" y="914400"/>
            <a:ext cx="8153400" cy="3448050"/>
          </a:xfrm>
          <a:prstGeom prst="rect">
            <a:avLst/>
          </a:prstGeom>
          <a:ln w="9525">
            <a:solidFill>
              <a:srgbClr val="FF0000"/>
            </a:solidFill>
            <a:miter lim="800000"/>
          </a:ln>
        </p:spPr>
        <p:txBody>
          <a:bodyPr>
            <a:normAutofit fontScale="90000"/>
          </a:bodyPr>
          <a:lstStyle/>
          <a:p>
            <a:pPr defTabSz="438911">
              <a:defRPr sz="4224" b="0">
                <a:solidFill>
                  <a:srgbClr val="000000"/>
                </a:solidFill>
              </a:defRPr>
            </a:pPr>
            <a:r>
              <a:rPr sz="5760" b="1">
                <a:solidFill>
                  <a:srgbClr val="FFC000"/>
                </a:solidFill>
              </a:rPr>
              <a:t>Acute ICA Angioplasty and Stenting with a Tandem MCA occlusion </a:t>
            </a:r>
            <a:br>
              <a:rPr sz="5760" b="1">
                <a:solidFill>
                  <a:srgbClr val="FFC000"/>
                </a:solidFill>
              </a:rPr>
            </a:br>
            <a:endParaRPr sz="5760" b="1">
              <a:solidFill>
                <a:srgbClr val="FFC000"/>
              </a:solidFill>
            </a:endParaRPr>
          </a:p>
        </p:txBody>
      </p:sp>
      <p:sp>
        <p:nvSpPr>
          <p:cNvPr id="1001" name="Shape 1001"/>
          <p:cNvSpPr>
            <a:spLocks noGrp="1"/>
          </p:cNvSpPr>
          <p:nvPr>
            <p:ph type="body" sz="quarter" idx="4294967295"/>
          </p:nvPr>
        </p:nvSpPr>
        <p:spPr>
          <a:xfrm>
            <a:off x="1295400" y="45720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defRPr sz="4800"/>
            </a:lvl1pPr>
          </a:lstStyle>
          <a:p>
            <a:pPr>
              <a:defRPr sz="3200">
                <a:solidFill>
                  <a:srgbClr val="000000"/>
                </a:solidFill>
              </a:defRPr>
            </a:pPr>
            <a:r>
              <a:rPr sz="4800">
                <a:solidFill>
                  <a:schemeClr val="accent3">
                    <a:lumOff val="44000"/>
                  </a:schemeClr>
                </a:solidFill>
              </a:rPr>
              <a:t>How I do it</a:t>
            </a:r>
          </a:p>
        </p:txBody>
      </p:sp>
    </p:spTree>
    <p:extLst>
      <p:ext uri="{BB962C8B-B14F-4D97-AF65-F5344CB8AC3E}">
        <p14:creationId xmlns:p14="http://schemas.microsoft.com/office/powerpoint/2010/main" val="18606507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6" name="Shape 1006"/>
          <p:cNvSpPr/>
          <p:nvPr/>
        </p:nvSpPr>
        <p:spPr>
          <a:xfrm>
            <a:off x="533400" y="1677737"/>
            <a:ext cx="8077200" cy="498136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marL="336550" indent="-336550" defTabSz="914400" hangingPunct="0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85000"/>
              <a:buFont typeface="Wingdings"/>
              <a:buChar char="▪"/>
              <a:tabLst>
                <a:tab pos="330200" algn="l"/>
                <a:tab pos="787400" algn="l"/>
                <a:tab pos="1244600" algn="l"/>
                <a:tab pos="1701800" algn="l"/>
                <a:tab pos="2159000" algn="l"/>
                <a:tab pos="2616200" algn="l"/>
                <a:tab pos="3073400" algn="l"/>
                <a:tab pos="3530600" algn="l"/>
                <a:tab pos="3987800" algn="l"/>
                <a:tab pos="4445000" algn="l"/>
                <a:tab pos="4902200" algn="l"/>
                <a:tab pos="5359400" algn="l"/>
                <a:tab pos="5816600" algn="l"/>
                <a:tab pos="6273800" algn="l"/>
                <a:tab pos="6731000" algn="l"/>
                <a:tab pos="7188200" algn="l"/>
                <a:tab pos="7645400" algn="l"/>
                <a:tab pos="8102600" algn="l"/>
                <a:tab pos="8559800" algn="l"/>
                <a:tab pos="9017000" algn="l"/>
                <a:tab pos="9474200" algn="l"/>
              </a:tabLst>
              <a:defRPr sz="3200"/>
            </a:pPr>
            <a:r>
              <a:rPr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74 year-old man </a:t>
            </a:r>
          </a:p>
          <a:p>
            <a:pPr marL="336550" indent="-336550" defTabSz="914400" hangingPunct="0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85000"/>
              <a:buFont typeface="Wingdings"/>
              <a:buChar char="▪"/>
              <a:tabLst>
                <a:tab pos="330200" algn="l"/>
                <a:tab pos="787400" algn="l"/>
                <a:tab pos="1244600" algn="l"/>
                <a:tab pos="1701800" algn="l"/>
                <a:tab pos="2159000" algn="l"/>
                <a:tab pos="2616200" algn="l"/>
                <a:tab pos="3073400" algn="l"/>
                <a:tab pos="3530600" algn="l"/>
                <a:tab pos="3987800" algn="l"/>
                <a:tab pos="4445000" algn="l"/>
                <a:tab pos="4902200" algn="l"/>
                <a:tab pos="5359400" algn="l"/>
                <a:tab pos="5816600" algn="l"/>
                <a:tab pos="6273800" algn="l"/>
                <a:tab pos="6731000" algn="l"/>
                <a:tab pos="7188200" algn="l"/>
                <a:tab pos="7645400" algn="l"/>
                <a:tab pos="8102600" algn="l"/>
                <a:tab pos="8559800" algn="l"/>
                <a:tab pos="9017000" algn="l"/>
                <a:tab pos="9474200" algn="l"/>
              </a:tabLst>
              <a:defRPr sz="3200"/>
            </a:pPr>
            <a:r>
              <a:rPr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Sudden onset of left arm and leg weakness with head and eyes deviation to the right and neglect</a:t>
            </a:r>
          </a:p>
          <a:p>
            <a:pPr marL="336550" indent="-336550" defTabSz="914400" hangingPunct="0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85000"/>
              <a:buFont typeface="Wingdings"/>
              <a:buChar char="▪"/>
              <a:tabLst>
                <a:tab pos="330200" algn="l"/>
                <a:tab pos="787400" algn="l"/>
                <a:tab pos="1244600" algn="l"/>
                <a:tab pos="1701800" algn="l"/>
                <a:tab pos="2159000" algn="l"/>
                <a:tab pos="2616200" algn="l"/>
                <a:tab pos="3073400" algn="l"/>
                <a:tab pos="3530600" algn="l"/>
                <a:tab pos="3987800" algn="l"/>
                <a:tab pos="4445000" algn="l"/>
                <a:tab pos="4902200" algn="l"/>
                <a:tab pos="5359400" algn="l"/>
                <a:tab pos="5816600" algn="l"/>
                <a:tab pos="6273800" algn="l"/>
                <a:tab pos="6731000" algn="l"/>
                <a:tab pos="7188200" algn="l"/>
                <a:tab pos="7645400" algn="l"/>
                <a:tab pos="8102600" algn="l"/>
                <a:tab pos="8559800" algn="l"/>
                <a:tab pos="9017000" algn="l"/>
                <a:tab pos="9474200" algn="l"/>
              </a:tabLst>
              <a:defRPr sz="3200"/>
            </a:pPr>
            <a:r>
              <a:rPr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Arrives to the ED </a:t>
            </a:r>
            <a:r>
              <a:rPr lang="en-US"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3:15</a:t>
            </a:r>
            <a:r>
              <a:rPr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hours after symptom onset</a:t>
            </a:r>
          </a:p>
          <a:p>
            <a:pPr marL="336550" indent="-336550" defTabSz="914400" hangingPunct="0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85000"/>
              <a:buFont typeface="Wingdings"/>
              <a:buChar char="▪"/>
              <a:tabLst>
                <a:tab pos="330200" algn="l"/>
                <a:tab pos="787400" algn="l"/>
                <a:tab pos="1244600" algn="l"/>
                <a:tab pos="1701800" algn="l"/>
                <a:tab pos="2159000" algn="l"/>
                <a:tab pos="2616200" algn="l"/>
                <a:tab pos="3073400" algn="l"/>
                <a:tab pos="3530600" algn="l"/>
                <a:tab pos="3987800" algn="l"/>
                <a:tab pos="4445000" algn="l"/>
                <a:tab pos="4902200" algn="l"/>
                <a:tab pos="5359400" algn="l"/>
                <a:tab pos="5816600" algn="l"/>
                <a:tab pos="6273800" algn="l"/>
                <a:tab pos="6731000" algn="l"/>
                <a:tab pos="7188200" algn="l"/>
                <a:tab pos="7645400" algn="l"/>
                <a:tab pos="8102600" algn="l"/>
                <a:tab pos="8559800" algn="l"/>
                <a:tab pos="9017000" algn="l"/>
                <a:tab pos="9474200" algn="l"/>
              </a:tabLst>
              <a:defRPr sz="3200"/>
            </a:pPr>
            <a:r>
              <a:rPr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NIHSS 21</a:t>
            </a:r>
            <a:endParaRPr lang="en-US" sz="3200" kern="0" dirty="0">
              <a:solidFill>
                <a:srgbClr val="8F8F8F">
                  <a:lumOff val="44000"/>
                </a:srgb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36550" indent="-336550" defTabSz="914400" hangingPunct="0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85000"/>
              <a:buFont typeface="Wingdings"/>
              <a:buChar char="▪"/>
              <a:tabLst>
                <a:tab pos="330200" algn="l"/>
                <a:tab pos="787400" algn="l"/>
                <a:tab pos="1244600" algn="l"/>
                <a:tab pos="1701800" algn="l"/>
                <a:tab pos="2159000" algn="l"/>
                <a:tab pos="2616200" algn="l"/>
                <a:tab pos="3073400" algn="l"/>
                <a:tab pos="3530600" algn="l"/>
                <a:tab pos="3987800" algn="l"/>
                <a:tab pos="4445000" algn="l"/>
                <a:tab pos="4902200" algn="l"/>
                <a:tab pos="5359400" algn="l"/>
                <a:tab pos="5816600" algn="l"/>
                <a:tab pos="6273800" algn="l"/>
                <a:tab pos="6731000" algn="l"/>
                <a:tab pos="7188200" algn="l"/>
                <a:tab pos="7645400" algn="l"/>
                <a:tab pos="8102600" algn="l"/>
                <a:tab pos="8559800" algn="l"/>
                <a:tab pos="9017000" algn="l"/>
                <a:tab pos="9474200" algn="l"/>
              </a:tabLst>
              <a:defRPr sz="3200"/>
            </a:pPr>
            <a:r>
              <a:rPr lang="en-US"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Intubated </a:t>
            </a:r>
            <a:endParaRPr sz="3200" kern="0" dirty="0">
              <a:solidFill>
                <a:srgbClr val="8F8F8F">
                  <a:lumOff val="44000"/>
                </a:srgb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336550" indent="-336550" defTabSz="914400" hangingPunct="0">
              <a:lnSpc>
                <a:spcPct val="90000"/>
              </a:lnSpc>
              <a:spcBef>
                <a:spcPts val="700"/>
              </a:spcBef>
              <a:buClr>
                <a:srgbClr val="FFCC00"/>
              </a:buClr>
              <a:buSzPct val="85000"/>
              <a:buFont typeface="Wingdings"/>
              <a:buChar char="▪"/>
              <a:tabLst>
                <a:tab pos="330200" algn="l"/>
                <a:tab pos="787400" algn="l"/>
                <a:tab pos="1244600" algn="l"/>
                <a:tab pos="1701800" algn="l"/>
                <a:tab pos="2159000" algn="l"/>
                <a:tab pos="2616200" algn="l"/>
                <a:tab pos="3073400" algn="l"/>
                <a:tab pos="3530600" algn="l"/>
                <a:tab pos="3987800" algn="l"/>
                <a:tab pos="4445000" algn="l"/>
                <a:tab pos="4902200" algn="l"/>
                <a:tab pos="5359400" algn="l"/>
                <a:tab pos="5816600" algn="l"/>
                <a:tab pos="6273800" algn="l"/>
                <a:tab pos="6731000" algn="l"/>
                <a:tab pos="7188200" algn="l"/>
                <a:tab pos="7645400" algn="l"/>
                <a:tab pos="8102600" algn="l"/>
                <a:tab pos="8559800" algn="l"/>
                <a:tab pos="9017000" algn="l"/>
                <a:tab pos="9474200" algn="l"/>
              </a:tabLst>
              <a:defRPr sz="3200"/>
            </a:pPr>
            <a:r>
              <a:rPr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 the angio room at </a:t>
            </a:r>
            <a:r>
              <a:rPr lang="en-US"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3</a:t>
            </a:r>
            <a:r>
              <a:rPr sz="32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hours after symptom onset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134519"/>
            <a:ext cx="7770813" cy="1601788"/>
          </a:xfrm>
        </p:spPr>
        <p:txBody>
          <a:bodyPr/>
          <a:lstStyle/>
          <a:p>
            <a:r>
              <a:rPr lang="en-US" sz="8000" dirty="0" smtClean="0">
                <a:solidFill>
                  <a:srgbClr val="FFE21B"/>
                </a:solidFill>
              </a:rPr>
              <a:t>Patient</a:t>
            </a:r>
            <a:endParaRPr lang="en-US" sz="8000" dirty="0">
              <a:solidFill>
                <a:srgbClr val="FFE21B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9083328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00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0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0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0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0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0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8" name="ima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-152400" y="-77788"/>
            <a:ext cx="6197600" cy="6935788"/>
          </a:xfrm>
          <a:prstGeom prst="rect">
            <a:avLst/>
          </a:prstGeom>
          <a:ln w="12700">
            <a:miter lim="400000"/>
          </a:ln>
        </p:spPr>
      </p:pic>
      <p:sp>
        <p:nvSpPr>
          <p:cNvPr id="1009" name="Shape 1009"/>
          <p:cNvSpPr/>
          <p:nvPr/>
        </p:nvSpPr>
        <p:spPr>
          <a:xfrm>
            <a:off x="990600" y="4602162"/>
            <a:ext cx="276225" cy="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  <a:effectLst>
            <a:outerShdw blurRad="63500" dist="20000" dir="5400000" rotWithShape="0">
              <a:srgbClr val="000000">
                <a:alpha val="37998"/>
              </a:srgbClr>
            </a:outerShdw>
          </a:effectLst>
        </p:spPr>
        <p:txBody>
          <a:bodyPr lIns="45719" rIns="45719"/>
          <a:lstStyle/>
          <a:p>
            <a:pPr hangingPunct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 sz="1200" kern="0">
              <a:solidFill>
                <a:srgbClr val="000000"/>
              </a:solidFill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1010" name="Shape 1010"/>
          <p:cNvSpPr/>
          <p:nvPr/>
        </p:nvSpPr>
        <p:spPr>
          <a:xfrm>
            <a:off x="990600" y="4449762"/>
            <a:ext cx="276225" cy="1"/>
          </a:xfrm>
          <a:prstGeom prst="line">
            <a:avLst/>
          </a:prstGeom>
          <a:ln w="25400">
            <a:solidFill>
              <a:srgbClr val="000000"/>
            </a:solidFill>
            <a:tailEnd type="triangle"/>
          </a:ln>
          <a:effectLst>
            <a:outerShdw blurRad="63500" dist="20000" dir="5400000" rotWithShape="0">
              <a:srgbClr val="000000">
                <a:alpha val="37998"/>
              </a:srgbClr>
            </a:outerShdw>
          </a:effectLst>
        </p:spPr>
        <p:txBody>
          <a:bodyPr lIns="45719" rIns="45719"/>
          <a:lstStyle/>
          <a:p>
            <a:pPr hangingPunct="0">
              <a:defRPr sz="1200">
                <a:latin typeface="+mj-lt"/>
                <a:ea typeface="+mj-ea"/>
                <a:cs typeface="+mj-cs"/>
                <a:sym typeface="Helvetica"/>
              </a:defRPr>
            </a:pPr>
            <a:endParaRPr sz="1200" kern="0">
              <a:solidFill>
                <a:srgbClr val="000000"/>
              </a:solidFill>
              <a:latin typeface="Helvetica"/>
              <a:ea typeface="Helvetica"/>
              <a:cs typeface="Helvetica"/>
              <a:sym typeface="Helvetica"/>
            </a:endParaRPr>
          </a:p>
        </p:txBody>
      </p:sp>
      <p:sp>
        <p:nvSpPr>
          <p:cNvPr id="1011" name="Shape 1011"/>
          <p:cNvSpPr/>
          <p:nvPr/>
        </p:nvSpPr>
        <p:spPr>
          <a:xfrm>
            <a:off x="0" y="3124200"/>
            <a:ext cx="358413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solidFill>
                  <a:schemeClr val="accent3">
                    <a:lumOff val="44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defTabSz="914400" hangingPunct="0">
              <a:defRPr sz="3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ker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2a</a:t>
            </a:r>
          </a:p>
        </p:txBody>
      </p:sp>
      <p:sp>
        <p:nvSpPr>
          <p:cNvPr id="1012" name="Shape 1012"/>
          <p:cNvSpPr/>
          <p:nvPr/>
        </p:nvSpPr>
        <p:spPr>
          <a:xfrm>
            <a:off x="76200" y="6418262"/>
            <a:ext cx="457200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>
                <a:solidFill>
                  <a:schemeClr val="accent3">
                    <a:lumOff val="44000"/>
                  </a:schemeClr>
                </a:solidFill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defTabSz="914400" hangingPunct="0">
              <a:defRPr sz="320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ker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2b</a:t>
            </a:r>
          </a:p>
        </p:txBody>
      </p:sp>
      <p:sp>
        <p:nvSpPr>
          <p:cNvPr id="1013" name="Shape 1013"/>
          <p:cNvSpPr/>
          <p:nvPr/>
        </p:nvSpPr>
        <p:spPr>
          <a:xfrm>
            <a:off x="5334000" y="6488112"/>
            <a:ext cx="345577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defTabSz="914400" hangingPunct="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ker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2c</a:t>
            </a:r>
          </a:p>
        </p:txBody>
      </p:sp>
      <p:sp>
        <p:nvSpPr>
          <p:cNvPr id="1014" name="Shape 1014"/>
          <p:cNvSpPr/>
          <p:nvPr/>
        </p:nvSpPr>
        <p:spPr>
          <a:xfrm>
            <a:off x="8670925" y="6475412"/>
            <a:ext cx="358413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defTabSz="914400" hangingPunct="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ker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2d</a:t>
            </a:r>
          </a:p>
        </p:txBody>
      </p:sp>
      <p:sp>
        <p:nvSpPr>
          <p:cNvPr id="1015" name="Shape 1015"/>
          <p:cNvSpPr/>
          <p:nvPr/>
        </p:nvSpPr>
        <p:spPr>
          <a:xfrm>
            <a:off x="5913437" y="1852612"/>
            <a:ext cx="3200401" cy="22056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/>
          <a:p>
            <a:pPr defTabSz="914400" hangingPunct="0">
              <a:defRPr sz="3200"/>
            </a:pPr>
            <a:r>
              <a:rPr sz="3600" ker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CTA: extracranial </a:t>
            </a:r>
          </a:p>
          <a:p>
            <a:pPr defTabSz="914400" hangingPunct="0">
              <a:defRPr sz="3200"/>
            </a:pPr>
            <a:r>
              <a:rPr sz="3600" ker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Right ICA occlusion</a:t>
            </a:r>
          </a:p>
        </p:txBody>
      </p:sp>
      <p:sp>
        <p:nvSpPr>
          <p:cNvPr id="1016" name="Shape 1016"/>
          <p:cNvSpPr/>
          <p:nvPr/>
        </p:nvSpPr>
        <p:spPr>
          <a:xfrm rot="9647872">
            <a:off x="2862262" y="2552700"/>
            <a:ext cx="1298576" cy="484188"/>
          </a:xfrm>
          <a:prstGeom prst="rightArrow">
            <a:avLst>
              <a:gd name="adj1" fmla="val 50000"/>
              <a:gd name="adj2" fmla="val 50063"/>
            </a:avLst>
          </a:prstGeom>
          <a:solidFill>
            <a:srgbClr val="000000"/>
          </a:solidFill>
          <a:ln>
            <a:solidFill>
              <a:srgbClr val="000000"/>
            </a:solidFill>
          </a:ln>
        </p:spPr>
        <p:txBody>
          <a:bodyPr lIns="45719" rIns="45719"/>
          <a:lstStyle/>
          <a:p>
            <a:pPr hangingPunct="0">
              <a:defRPr>
                <a:solidFill>
                  <a:srgbClr val="8F8F8F">
                    <a:lumOff val="44000"/>
                  </a:srgbClr>
                </a:solidFill>
                <a:latin typeface="Arial"/>
                <a:ea typeface="Arial"/>
                <a:cs typeface="Arial"/>
                <a:sym typeface="Arial"/>
              </a:defRPr>
            </a:pPr>
            <a:endParaRPr kern="0">
              <a:solidFill>
                <a:srgbClr val="8F8F8F">
                  <a:lumOff val="44000"/>
                </a:srgbClr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7269190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8" name="image.png"/>
          <p:cNvPicPr>
            <a:picLocks noChangeAspect="1"/>
          </p:cNvPicPr>
          <p:nvPr/>
        </p:nvPicPr>
        <p:blipFill rotWithShape="1">
          <a:blip r:embed="rId2">
            <a:extLst/>
          </a:blip>
          <a:srcRect t="31737" r="52951"/>
          <a:stretch/>
        </p:blipFill>
        <p:spPr>
          <a:xfrm>
            <a:off x="1390316" y="-479631"/>
            <a:ext cx="5320631" cy="7313383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597249358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Shape 997"/>
          <p:cNvSpPr>
            <a:spLocks noGrp="1"/>
          </p:cNvSpPr>
          <p:nvPr>
            <p:ph type="title" idx="4294967295"/>
          </p:nvPr>
        </p:nvSpPr>
        <p:spPr>
          <a:xfrm>
            <a:off x="533400" y="381000"/>
            <a:ext cx="7924800" cy="14478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02336">
              <a:defRPr sz="4752">
                <a:solidFill>
                  <a:srgbClr val="FFC000"/>
                </a:solidFill>
              </a:defRPr>
            </a:lvl1pPr>
          </a:lstStyle>
          <a:p>
            <a:pPr>
              <a:defRPr sz="3872" b="0">
                <a:solidFill>
                  <a:srgbClr val="000000"/>
                </a:solidFill>
              </a:defRPr>
            </a:pPr>
            <a:r>
              <a:rPr sz="4752" b="1" dirty="0">
                <a:solidFill>
                  <a:srgbClr val="FFC000"/>
                </a:solidFill>
              </a:rPr>
              <a:t>Tandem ICA plus MCA </a:t>
            </a:r>
            <a:r>
              <a:rPr sz="4752" b="1" dirty="0" smtClean="0">
                <a:solidFill>
                  <a:srgbClr val="FFC000"/>
                </a:solidFill>
              </a:rPr>
              <a:t>Occlusion</a:t>
            </a:r>
            <a:r>
              <a:rPr lang="en-US" sz="4752" b="1" dirty="0" smtClean="0">
                <a:solidFill>
                  <a:srgbClr val="FFC000"/>
                </a:solidFill>
              </a:rPr>
              <a:t>s: How I do it</a:t>
            </a:r>
            <a:endParaRPr sz="4752" b="1" dirty="0">
              <a:solidFill>
                <a:srgbClr val="FFC000"/>
              </a:solidFill>
            </a:endParaRPr>
          </a:p>
        </p:txBody>
      </p:sp>
      <p:sp>
        <p:nvSpPr>
          <p:cNvPr id="998" name="Shape 998"/>
          <p:cNvSpPr>
            <a:spLocks noGrp="1"/>
          </p:cNvSpPr>
          <p:nvPr>
            <p:ph type="body" idx="4294967295"/>
          </p:nvPr>
        </p:nvSpPr>
        <p:spPr>
          <a:xfrm>
            <a:off x="533400" y="1904999"/>
            <a:ext cx="7923213" cy="4762502"/>
          </a:xfrm>
          <a:prstGeom prst="rect">
            <a:avLst/>
          </a:prstGeom>
        </p:spPr>
        <p:txBody>
          <a:bodyPr>
            <a:normAutofit lnSpcReduction="10000"/>
          </a:bodyPr>
          <a:lstStyle/>
          <a:p>
            <a:pPr marL="400050" indent="-400050">
              <a:buClr>
                <a:srgbClr val="FFC000"/>
              </a:buClr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>
                <a:solidFill>
                  <a:schemeClr val="accent3">
                    <a:lumOff val="44000"/>
                  </a:schemeClr>
                </a:solidFill>
              </a:rPr>
              <a:t>Cello Balloon Guide or Shuttle 6 F 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Sheath</a:t>
            </a:r>
            <a:endParaRPr lang="en-US" sz="2800" dirty="0" smtClean="0">
              <a:solidFill>
                <a:schemeClr val="accent3">
                  <a:lumOff val="44000"/>
                </a:schemeClr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Most difficult step: Cross the Occlusion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Synchro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0.014 and a Sterling 4 x 10 Balloon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If I am through 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then 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4 x 30 or 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40 balloon fo</a:t>
            </a:r>
            <a:r>
              <a:rPr lang="en-US" sz="2800" dirty="0">
                <a:solidFill>
                  <a:schemeClr val="accent3">
                    <a:lumOff val="44000"/>
                  </a:schemeClr>
                </a:solidFill>
              </a:rPr>
              <a:t>r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aggressive angioplasty to stabilize a channel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If not </a:t>
            </a: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Ashai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</a:t>
            </a: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Confianza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Pro (CTO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)</a:t>
            </a:r>
            <a:endParaRPr lang="en-US" sz="2800" dirty="0" smtClean="0">
              <a:solidFill>
                <a:schemeClr val="accent3">
                  <a:lumOff val="44000"/>
                </a:schemeClr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Once crossed, </a:t>
            </a: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baloon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guide, Marksman and Solitaire in the MCA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Stenting on the way 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in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(or out) with 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Precise 8x40 or 7x40 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endParaRPr lang="en-US" sz="2800" dirty="0" smtClean="0">
              <a:solidFill>
                <a:schemeClr val="accent3">
                  <a:lumOff val="44000"/>
                </a:schemeClr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endParaRPr sz="2800" dirty="0">
              <a:solidFill>
                <a:schemeClr val="accent3">
                  <a:lumOff val="44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3777783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18" name="image.pn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8200" y="0"/>
            <a:ext cx="72390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20555845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image.png"/>
          <p:cNvPicPr>
            <a:picLocks noChangeAspect="1"/>
          </p:cNvPicPr>
          <p:nvPr/>
        </p:nvPicPr>
        <p:blipFill>
          <a:blip r:embed="rId2">
            <a:extLst/>
          </a:blip>
          <a:srcRect l="57899" b="59489"/>
          <a:stretch>
            <a:fillRect/>
          </a:stretch>
        </p:blipFill>
        <p:spPr>
          <a:xfrm>
            <a:off x="-28575" y="2286162"/>
            <a:ext cx="4748277" cy="4327363"/>
          </a:xfrm>
          <a:prstGeom prst="rect">
            <a:avLst/>
          </a:prstGeom>
          <a:ln w="12700">
            <a:miter lim="400000"/>
          </a:ln>
        </p:spPr>
      </p:pic>
      <p:pic>
        <p:nvPicPr>
          <p:cNvPr id="1031" name="image.jpg"/>
          <p:cNvPicPr>
            <a:picLocks noChangeAspect="1"/>
          </p:cNvPicPr>
          <p:nvPr/>
        </p:nvPicPr>
        <p:blipFill>
          <a:blip r:embed="rId3">
            <a:extLst/>
          </a:blip>
          <a:srcRect l="8929" t="4600" b="12608"/>
          <a:stretch>
            <a:fillRect/>
          </a:stretch>
        </p:blipFill>
        <p:spPr>
          <a:xfrm>
            <a:off x="4648200" y="-381000"/>
            <a:ext cx="4648200" cy="6562725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752229688"/>
      </p:ext>
    </p:extLst>
  </p:cSld>
  <p:clrMapOvr>
    <a:masterClrMapping/>
  </p:clrMapOvr>
  <p:transition xmlns:p14="http://schemas.microsoft.com/office/powerpoint/2010/main"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69" name="Title 1"/>
          <p:cNvSpPr>
            <a:spLocks noGrp="1"/>
          </p:cNvSpPr>
          <p:nvPr>
            <p:ph type="title"/>
          </p:nvPr>
        </p:nvSpPr>
        <p:spPr>
          <a:xfrm>
            <a:off x="393493" y="333611"/>
            <a:ext cx="7764463" cy="1433513"/>
          </a:xfrm>
        </p:spPr>
        <p:txBody>
          <a:bodyPr/>
          <a:lstStyle/>
          <a:p>
            <a:r>
              <a:rPr lang="en-US" sz="6600" dirty="0">
                <a:latin typeface="Times New Roman" charset="0"/>
                <a:cs typeface="DejaVu Sans" charset="0"/>
              </a:rPr>
              <a:t>Disclosures</a:t>
            </a:r>
          </a:p>
        </p:txBody>
      </p:sp>
      <p:sp>
        <p:nvSpPr>
          <p:cNvPr id="32770" name="Content Placeholder 2"/>
          <p:cNvSpPr>
            <a:spLocks noGrp="1"/>
          </p:cNvSpPr>
          <p:nvPr>
            <p:ph idx="1"/>
          </p:nvPr>
        </p:nvSpPr>
        <p:spPr>
          <a:xfrm>
            <a:off x="393493" y="1987650"/>
            <a:ext cx="8624176" cy="4304629"/>
          </a:xfrm>
        </p:spPr>
        <p:txBody>
          <a:bodyPr/>
          <a:lstStyle/>
          <a:p>
            <a:r>
              <a:rPr lang="en-US" dirty="0" smtClean="0">
                <a:solidFill>
                  <a:srgbClr val="FFC000"/>
                </a:solidFill>
                <a:latin typeface="Times New Roman" charset="0"/>
                <a:cs typeface="DejaVu Sans" charset="0"/>
              </a:rPr>
              <a:t>Medtronic: </a:t>
            </a:r>
            <a:r>
              <a:rPr lang="en-US" dirty="0" smtClean="0">
                <a:latin typeface="Times New Roman" charset="0"/>
                <a:cs typeface="DejaVu Sans" charset="0"/>
              </a:rPr>
              <a:t>Consultant</a:t>
            </a:r>
            <a:r>
              <a:rPr lang="en-US" dirty="0">
                <a:latin typeface="Times New Roman" charset="0"/>
                <a:cs typeface="DejaVu Sans" charset="0"/>
              </a:rPr>
              <a:t>, Speaker, Proctor </a:t>
            </a:r>
            <a:endParaRPr lang="en-US" dirty="0" smtClean="0">
              <a:latin typeface="Times New Roman" charset="0"/>
              <a:cs typeface="DejaVu Sans" charset="0"/>
            </a:endParaRPr>
          </a:p>
          <a:p>
            <a:r>
              <a:rPr lang="en-US" dirty="0" smtClean="0">
                <a:solidFill>
                  <a:srgbClr val="FFC000"/>
                </a:solidFill>
                <a:latin typeface="Times New Roman" charset="0"/>
                <a:cs typeface="DejaVu Sans" charset="0"/>
              </a:rPr>
              <a:t>Stryker</a:t>
            </a:r>
            <a:r>
              <a:rPr lang="en-US" dirty="0">
                <a:solidFill>
                  <a:srgbClr val="FFC000"/>
                </a:solidFill>
                <a:latin typeface="Times New Roman" charset="0"/>
                <a:cs typeface="DejaVu Sans" charset="0"/>
              </a:rPr>
              <a:t>: </a:t>
            </a:r>
            <a:r>
              <a:rPr lang="en-US" dirty="0" smtClean="0">
                <a:latin typeface="Times New Roman" charset="0"/>
                <a:cs typeface="DejaVu Sans" charset="0"/>
              </a:rPr>
              <a:t>Consultant</a:t>
            </a:r>
            <a:r>
              <a:rPr lang="en-US" dirty="0">
                <a:latin typeface="Times New Roman" charset="0"/>
                <a:cs typeface="DejaVu Sans" charset="0"/>
              </a:rPr>
              <a:t>, Speaker</a:t>
            </a:r>
          </a:p>
          <a:p>
            <a:r>
              <a:rPr lang="en-US" dirty="0" err="1" smtClean="0">
                <a:solidFill>
                  <a:srgbClr val="FEB627"/>
                </a:solidFill>
                <a:latin typeface="Times New Roman" charset="0"/>
                <a:cs typeface="DejaVu Sans" charset="0"/>
              </a:rPr>
              <a:t>Cerenovus</a:t>
            </a:r>
            <a:r>
              <a:rPr lang="en-US" dirty="0" smtClean="0">
                <a:solidFill>
                  <a:srgbClr val="FEB627"/>
                </a:solidFill>
                <a:latin typeface="Times New Roman" charset="0"/>
                <a:cs typeface="DejaVu Sans" charset="0"/>
              </a:rPr>
              <a:t>: </a:t>
            </a:r>
            <a:r>
              <a:rPr lang="en-US" dirty="0" smtClean="0">
                <a:latin typeface="Times New Roman" charset="0"/>
                <a:cs typeface="DejaVu Sans" charset="0"/>
              </a:rPr>
              <a:t>Consultant</a:t>
            </a:r>
            <a:r>
              <a:rPr lang="en-US" dirty="0">
                <a:latin typeface="Times New Roman" charset="0"/>
                <a:cs typeface="DejaVu Sans" charset="0"/>
              </a:rPr>
              <a:t>, </a:t>
            </a:r>
            <a:r>
              <a:rPr lang="en-US" dirty="0" smtClean="0">
                <a:latin typeface="Times New Roman" charset="0"/>
                <a:cs typeface="DejaVu Sans" charset="0"/>
              </a:rPr>
              <a:t>Speaker</a:t>
            </a:r>
          </a:p>
          <a:p>
            <a:r>
              <a:rPr lang="en-US" dirty="0" smtClean="0">
                <a:solidFill>
                  <a:srgbClr val="FEB627"/>
                </a:solidFill>
                <a:latin typeface="Times New Roman" charset="0"/>
                <a:cs typeface="DejaVu Sans" charset="0"/>
              </a:rPr>
              <a:t>Prolong Pharmaceuticals: </a:t>
            </a:r>
            <a:r>
              <a:rPr lang="en-US" dirty="0" smtClean="0">
                <a:solidFill>
                  <a:schemeClr val="bg1"/>
                </a:solidFill>
                <a:latin typeface="Times New Roman" charset="0"/>
                <a:cs typeface="DejaVu Sans" charset="0"/>
              </a:rPr>
              <a:t>Consultant</a:t>
            </a:r>
            <a:endParaRPr lang="en-US" dirty="0">
              <a:solidFill>
                <a:schemeClr val="bg1"/>
              </a:solidFill>
              <a:latin typeface="Times New Roman" charset="0"/>
              <a:cs typeface="DejaVu Sans" charset="0"/>
            </a:endParaRPr>
          </a:p>
          <a:p>
            <a:r>
              <a:rPr lang="en-US" dirty="0" err="1" smtClean="0">
                <a:solidFill>
                  <a:srgbClr val="FFC000"/>
                </a:solidFill>
                <a:latin typeface="Times New Roman" charset="0"/>
                <a:cs typeface="DejaVu Sans" charset="0"/>
              </a:rPr>
              <a:t>InNeuroCo</a:t>
            </a:r>
            <a:r>
              <a:rPr lang="en-US" dirty="0" smtClean="0">
                <a:solidFill>
                  <a:srgbClr val="FFC000"/>
                </a:solidFill>
                <a:latin typeface="Times New Roman" charset="0"/>
                <a:cs typeface="DejaVu Sans" charset="0"/>
              </a:rPr>
              <a:t>, Three Rivers: </a:t>
            </a:r>
            <a:r>
              <a:rPr lang="en-US" dirty="0" smtClean="0">
                <a:solidFill>
                  <a:schemeClr val="bg1"/>
                </a:solidFill>
                <a:latin typeface="Times New Roman" charset="0"/>
                <a:cs typeface="DejaVu Sans" charset="0"/>
              </a:rPr>
              <a:t>Stock holder</a:t>
            </a:r>
          </a:p>
          <a:p>
            <a:r>
              <a:rPr lang="en-US" dirty="0" smtClean="0">
                <a:solidFill>
                  <a:srgbClr val="FEB627"/>
                </a:solidFill>
                <a:latin typeface="Times New Roman" charset="0"/>
                <a:cs typeface="DejaVu Sans" charset="0"/>
              </a:rPr>
              <a:t>Icarus Partners: </a:t>
            </a:r>
            <a:r>
              <a:rPr lang="en-US" dirty="0" smtClean="0">
                <a:solidFill>
                  <a:schemeClr val="bg1"/>
                </a:solidFill>
                <a:latin typeface="Times New Roman" charset="0"/>
                <a:cs typeface="DejaVu Sans" charset="0"/>
              </a:rPr>
              <a:t>CEO</a:t>
            </a:r>
          </a:p>
          <a:p>
            <a:endParaRPr lang="en-US" dirty="0">
              <a:solidFill>
                <a:schemeClr val="bg1"/>
              </a:solidFill>
              <a:latin typeface="Times New Roman" charset="0"/>
              <a:cs typeface="DejaVu Sans" charset="0"/>
            </a:endParaRPr>
          </a:p>
          <a:p>
            <a:endParaRPr lang="en-US" dirty="0">
              <a:solidFill>
                <a:schemeClr val="bg1"/>
              </a:solidFill>
              <a:latin typeface="Times New Roman" charset="0"/>
              <a:cs typeface="DejaVu Sans" charset="0"/>
            </a:endParaRPr>
          </a:p>
          <a:p>
            <a:endParaRPr lang="en-US" dirty="0">
              <a:solidFill>
                <a:srgbClr val="FFC000"/>
              </a:solidFill>
              <a:latin typeface="Times New Roman" charset="0"/>
              <a:cs typeface="DejaVu Sans" charset="0"/>
            </a:endParaRPr>
          </a:p>
          <a:p>
            <a:endParaRPr lang="en-US" dirty="0">
              <a:latin typeface="Times New Roman" charset="0"/>
              <a:cs typeface="DejaVu Sans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418077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3" name="image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5257800" y="-174625"/>
            <a:ext cx="3241675" cy="6946900"/>
          </a:xfrm>
          <a:prstGeom prst="rect">
            <a:avLst/>
          </a:prstGeom>
          <a:ln w="12700">
            <a:miter lim="400000"/>
          </a:ln>
        </p:spPr>
      </p:pic>
      <p:sp>
        <p:nvSpPr>
          <p:cNvPr id="1024" name="Shape 1024"/>
          <p:cNvSpPr/>
          <p:nvPr/>
        </p:nvSpPr>
        <p:spPr>
          <a:xfrm>
            <a:off x="2209800" y="6488112"/>
            <a:ext cx="358413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5719" rIns="45719">
            <a:spAutoFit/>
          </a:bodyPr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defTabSz="914400" hangingPunct="0">
              <a:defRPr sz="3200"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sz="3200" kern="0">
                <a:solidFill>
                  <a:srgbClr val="000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2e</a:t>
            </a:r>
          </a:p>
        </p:txBody>
      </p:sp>
      <p:pic>
        <p:nvPicPr>
          <p:cNvPr id="1025" name="image.png"/>
          <p:cNvPicPr>
            <a:picLocks noChangeAspect="1"/>
          </p:cNvPicPr>
          <p:nvPr/>
        </p:nvPicPr>
        <p:blipFill>
          <a:blip r:embed="rId3">
            <a:extLst/>
          </a:blip>
          <a:srcRect r="50000" b="7615"/>
          <a:stretch>
            <a:fillRect/>
          </a:stretch>
        </p:blipFill>
        <p:spPr>
          <a:xfrm>
            <a:off x="620712" y="159036"/>
            <a:ext cx="3778251" cy="661323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321696271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3" name="Shape 1033"/>
          <p:cNvSpPr>
            <a:spLocks noGrp="1"/>
          </p:cNvSpPr>
          <p:nvPr>
            <p:ph type="body" sz="quarter" idx="4294967295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/>
          <a:p>
            <a:pPr algn="ctr">
              <a:defRPr>
                <a:solidFill>
                  <a:srgbClr val="000000"/>
                </a:solidFill>
              </a:defRPr>
            </a:pPr>
            <a:endParaRPr/>
          </a:p>
        </p:txBody>
      </p:sp>
      <p:pic>
        <p:nvPicPr>
          <p:cNvPr id="1034" name="clot1.jpeg" descr="clot1.JPG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838200" y="628650"/>
            <a:ext cx="8305800" cy="622935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9194857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6" name="Shape 1036"/>
          <p:cNvSpPr>
            <a:spLocks noGrp="1"/>
          </p:cNvSpPr>
          <p:nvPr>
            <p:ph type="body" idx="4294967295"/>
          </p:nvPr>
        </p:nvSpPr>
        <p:spPr>
          <a:xfrm>
            <a:off x="685800" y="1981200"/>
            <a:ext cx="7770813" cy="4113213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accent3">
                    <a:lumOff val="44000"/>
                  </a:schemeClr>
                </a:solidFill>
              </a:rPr>
              <a:t>The day after: </a:t>
            </a:r>
            <a:endParaRPr dirty="0"/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chemeClr val="accent3">
                    <a:lumOff val="44000"/>
                  </a:schemeClr>
                </a:solidFill>
              </a:rPr>
              <a:t>Extubated</a:t>
            </a:r>
            <a:endParaRPr dirty="0"/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accent3">
                    <a:lumOff val="44000"/>
                  </a:schemeClr>
                </a:solidFill>
              </a:rPr>
              <a:t> NIHSS of </a:t>
            </a:r>
            <a:r>
              <a:rPr dirty="0" smtClean="0">
                <a:solidFill>
                  <a:schemeClr val="accent3">
                    <a:lumOff val="44000"/>
                  </a:schemeClr>
                </a:solidFill>
              </a:rPr>
              <a:t>3</a:t>
            </a:r>
            <a:endParaRPr dirty="0"/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accent3">
                    <a:lumOff val="44000"/>
                  </a:schemeClr>
                </a:solidFill>
              </a:rPr>
              <a:t>mRS of 0 at 30 days</a:t>
            </a:r>
          </a:p>
        </p:txBody>
      </p:sp>
      <p:sp>
        <p:nvSpPr>
          <p:cNvPr id="1037" name="Shape 1037"/>
          <p:cNvSpPr/>
          <p:nvPr/>
        </p:nvSpPr>
        <p:spPr>
          <a:xfrm>
            <a:off x="1016000" y="677862"/>
            <a:ext cx="7245684" cy="830997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spcBef>
                <a:spcPts val="3200"/>
              </a:spcBef>
              <a:defRPr sz="5400" b="1">
                <a:solidFill>
                  <a:srgbClr val="FFC000"/>
                </a:solidFill>
              </a:defRPr>
            </a:lvl1pPr>
          </a:lstStyle>
          <a:p>
            <a:pPr defTabSz="914400" hangingPunct="0">
              <a:defRPr sz="3200" b="0">
                <a:solidFill>
                  <a:srgbClr val="000000"/>
                </a:solidFill>
              </a:defRPr>
            </a:pPr>
            <a:r>
              <a:rPr sz="4800" b="0" kern="0" dirty="0" smtClean="0">
                <a:solidFill>
                  <a:srgbClr val="FFE21B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Patient</a:t>
            </a:r>
            <a:endParaRPr sz="4800" b="0" kern="0" dirty="0">
              <a:solidFill>
                <a:srgbClr val="FFE21B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23578623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36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6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6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1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3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3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3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6" grpId="0" build="p" animBg="1" advAuto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458" name="Text Box 1"/>
          <p:cNvSpPr txBox="1">
            <a:spLocks noChangeArrowheads="1"/>
          </p:cNvSpPr>
          <p:nvPr/>
        </p:nvSpPr>
        <p:spPr bwMode="auto">
          <a:xfrm>
            <a:off x="685800" y="304800"/>
            <a:ext cx="7772400" cy="1143000"/>
          </a:xfrm>
          <a:prstGeom prst="rect">
            <a:avLst/>
          </a:prstGeom>
          <a:noFill/>
          <a:ln w="9360">
            <a:solidFill>
              <a:srgbClr val="2D2DB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3200">
                <a:solidFill>
                  <a:srgbClr val="FFFFFF"/>
                </a:solidFill>
                <a:latin typeface="Times New Roman" charset="0"/>
                <a:ea typeface="ＭＳ Ｐゴシック" charset="0"/>
                <a:cs typeface="DejaVu Sans" charset="0"/>
              </a:defRPr>
            </a:lvl1pPr>
            <a:lvl2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8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5pPr>
            <a:lvl6pPr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6pPr>
            <a:lvl7pPr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7pPr>
            <a:lvl8pPr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8pPr>
            <a:lvl9pPr>
              <a:buFont typeface="Times New Roman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6000" b="1" dirty="0" smtClean="0">
                <a:solidFill>
                  <a:srgbClr val="FFC000"/>
                </a:solidFill>
                <a:ea typeface="ヒラギノ角ゴ Pro W3" charset="0"/>
                <a:cs typeface="ヒラギノ角ゴ Pro W3" charset="0"/>
                <a:sym typeface="Times New Roman"/>
              </a:rPr>
              <a:t>Patient</a:t>
            </a:r>
          </a:p>
        </p:txBody>
      </p:sp>
      <p:sp>
        <p:nvSpPr>
          <p:cNvPr id="361475" name="Text Box 2"/>
          <p:cNvSpPr txBox="1">
            <a:spLocks noChangeArrowheads="1"/>
          </p:cNvSpPr>
          <p:nvPr/>
        </p:nvSpPr>
        <p:spPr bwMode="auto">
          <a:xfrm>
            <a:off x="548718" y="1724790"/>
            <a:ext cx="8061881" cy="467600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36550" indent="-336550"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3200">
                <a:solidFill>
                  <a:srgbClr val="FFFFFF"/>
                </a:solidFill>
                <a:latin typeface="Times New Roman" charset="0"/>
                <a:ea typeface="ＭＳ Ｐゴシック" charset="0"/>
                <a:cs typeface="DejaVu Sans" charset="0"/>
              </a:defRPr>
            </a:lvl1pPr>
            <a:lvl2pPr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8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2pPr>
            <a:lvl3pPr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4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3pPr>
            <a:lvl4pPr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4pPr>
            <a:lvl5pPr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5pPr>
            <a:lvl6pPr>
              <a:buFont typeface="Times New Roman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6pPr>
            <a:lvl7pPr>
              <a:buFont typeface="Times New Roman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7pPr>
            <a:lvl8pPr>
              <a:buFont typeface="Times New Roman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8pPr>
            <a:lvl9pPr>
              <a:buFont typeface="Times New Roman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9pPr>
          </a:lstStyle>
          <a:p>
            <a:pPr defTabSz="914400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3600" dirty="0" smtClean="0">
                <a:ea typeface="ヒラギノ角ゴ Pro W3" charset="0"/>
                <a:cs typeface="ヒラギノ角ゴ Pro W3" charset="0"/>
                <a:sym typeface="Times New Roman"/>
              </a:rPr>
              <a:t>64 year-old patient</a:t>
            </a:r>
          </a:p>
          <a:p>
            <a:pPr defTabSz="914400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3600" dirty="0" smtClean="0">
                <a:ea typeface="ヒラギノ角ゴ Pro W3" charset="0"/>
                <a:cs typeface="ヒラギノ角ゴ Pro W3" charset="0"/>
                <a:sym typeface="Times New Roman"/>
              </a:rPr>
              <a:t>Found in bed by his wife unresponsive at 6:30 AM</a:t>
            </a:r>
          </a:p>
          <a:p>
            <a:pPr defTabSz="914400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3600" dirty="0" smtClean="0">
                <a:ea typeface="ヒラギノ角ゴ Pro W3" charset="0"/>
                <a:cs typeface="ヒラギノ角ゴ Pro W3" charset="0"/>
                <a:sym typeface="Times New Roman"/>
              </a:rPr>
              <a:t>In the ER, globally aphasic, head and eye deviation to the left, right hemiplegia</a:t>
            </a:r>
          </a:p>
          <a:p>
            <a:pPr defTabSz="914400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3600" dirty="0" smtClean="0">
                <a:ea typeface="ヒラギノ角ゴ Pro W3" charset="0"/>
                <a:cs typeface="ヒラギノ角ゴ Pro W3" charset="0"/>
                <a:sym typeface="Times New Roman"/>
              </a:rPr>
              <a:t>NIHSS 23</a:t>
            </a:r>
          </a:p>
          <a:p>
            <a:pPr defTabSz="914400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3600" dirty="0" smtClean="0">
                <a:ea typeface="ヒラギノ角ゴ Pro W3" charset="0"/>
                <a:cs typeface="ヒラギノ角ゴ Pro W3" charset="0"/>
                <a:sym typeface="Times New Roman"/>
              </a:rPr>
              <a:t>Intubated for airway protection</a:t>
            </a:r>
          </a:p>
          <a:p>
            <a:pPr defTabSz="914400" fontAlgn="base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SzPct val="85000"/>
            </a:pPr>
            <a:endParaRPr lang="en-US" sz="3600" dirty="0" smtClean="0">
              <a:ea typeface="ヒラギノ角ゴ Pro W3" charset="0"/>
              <a:cs typeface="ヒラギノ角ゴ Pro W3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61666076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1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14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61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6147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61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6147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61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6147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1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61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6147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8" r="10586" b="13550"/>
          <a:stretch/>
        </p:blipFill>
        <p:spPr bwMode="auto">
          <a:xfrm rot="5400000">
            <a:off x="-802877" y="802924"/>
            <a:ext cx="5258649" cy="4280003"/>
          </a:xfrm>
          <a:prstGeom prst="rect">
            <a:avLst/>
          </a:prstGeom>
          <a:noFill/>
          <a:ln>
            <a:noFill/>
          </a:ln>
        </p:spPr>
      </p:pic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05" t="1800" r="12321" b="-1800"/>
          <a:stretch/>
        </p:blipFill>
        <p:spPr bwMode="auto">
          <a:xfrm rot="5400000">
            <a:off x="2748339" y="613262"/>
            <a:ext cx="6695322" cy="6096000"/>
          </a:xfrm>
          <a:prstGeom prst="rect">
            <a:avLst/>
          </a:prstGeom>
          <a:noFill/>
          <a:ln>
            <a:noFill/>
          </a:ln>
        </p:spPr>
      </p:pic>
      <p:sp>
        <p:nvSpPr>
          <p:cNvPr id="6" name="TextBox 5"/>
          <p:cNvSpPr txBox="1"/>
          <p:nvPr/>
        </p:nvSpPr>
        <p:spPr>
          <a:xfrm>
            <a:off x="115225" y="6518737"/>
            <a:ext cx="2942849" cy="30875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900"/>
              </a:lnSpc>
            </a:pP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Image provided by Dr.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Italo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Linfante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– Baptist Miami</a:t>
            </a:r>
          </a:p>
        </p:txBody>
      </p:sp>
    </p:spTree>
    <p:extLst>
      <p:ext uri="{BB962C8B-B14F-4D97-AF65-F5344CB8AC3E}">
        <p14:creationId xmlns:p14="http://schemas.microsoft.com/office/powerpoint/2010/main" val="30284318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Shape 997"/>
          <p:cNvSpPr>
            <a:spLocks noGrp="1"/>
          </p:cNvSpPr>
          <p:nvPr>
            <p:ph type="title" idx="4294967295"/>
          </p:nvPr>
        </p:nvSpPr>
        <p:spPr>
          <a:xfrm>
            <a:off x="533400" y="381000"/>
            <a:ext cx="7924800" cy="14478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02336">
              <a:defRPr sz="4752">
                <a:solidFill>
                  <a:srgbClr val="FFC000"/>
                </a:solidFill>
              </a:defRPr>
            </a:lvl1pPr>
          </a:lstStyle>
          <a:p>
            <a:pPr>
              <a:defRPr sz="3872" b="0">
                <a:solidFill>
                  <a:srgbClr val="000000"/>
                </a:solidFill>
              </a:defRPr>
            </a:pPr>
            <a:r>
              <a:rPr sz="4752" b="1" dirty="0">
                <a:solidFill>
                  <a:srgbClr val="FFC000"/>
                </a:solidFill>
              </a:rPr>
              <a:t>Tandem ICA plus MCA </a:t>
            </a:r>
            <a:r>
              <a:rPr sz="4752" b="1" dirty="0" smtClean="0">
                <a:solidFill>
                  <a:srgbClr val="FFC000"/>
                </a:solidFill>
              </a:rPr>
              <a:t>Occlusion</a:t>
            </a:r>
            <a:r>
              <a:rPr lang="en-US" sz="4752" b="1" dirty="0" smtClean="0">
                <a:solidFill>
                  <a:srgbClr val="FFC000"/>
                </a:solidFill>
              </a:rPr>
              <a:t>s: How I do it</a:t>
            </a:r>
            <a:endParaRPr sz="4752" b="1" dirty="0">
              <a:solidFill>
                <a:srgbClr val="FFC000"/>
              </a:solidFill>
            </a:endParaRPr>
          </a:p>
        </p:txBody>
      </p:sp>
      <p:sp>
        <p:nvSpPr>
          <p:cNvPr id="998" name="Shape 998"/>
          <p:cNvSpPr>
            <a:spLocks noGrp="1"/>
          </p:cNvSpPr>
          <p:nvPr>
            <p:ph type="body" idx="4294967295"/>
          </p:nvPr>
        </p:nvSpPr>
        <p:spPr>
          <a:xfrm>
            <a:off x="533400" y="2132262"/>
            <a:ext cx="8102600" cy="4404896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Cello Balloon Guide or Shuttle 6 F </a:t>
            </a: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Sheat</a:t>
            </a:r>
            <a:endParaRPr lang="en-US" sz="2800" dirty="0" smtClean="0">
              <a:solidFill>
                <a:schemeClr val="accent3">
                  <a:lumOff val="44000"/>
                </a:schemeClr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Synchro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0.014 and a Sterling 4 x </a:t>
            </a:r>
            <a:r>
              <a:rPr lang="en-US" sz="2800" dirty="0">
                <a:solidFill>
                  <a:schemeClr val="accent3">
                    <a:lumOff val="44000"/>
                  </a:schemeClr>
                </a:solidFill>
              </a:rPr>
              <a:t>4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0 Balloon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aggressive angioplasty</a:t>
            </a:r>
          </a:p>
          <a:p>
            <a:pPr marL="400050" indent="-400050">
              <a:buClr>
                <a:srgbClr val="FFC000"/>
              </a:buClr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In this case, stenting first with Precise 8x40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Once crossed, </a:t>
            </a: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baloon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guide, Marksman and Solitaire in the MCA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If thrombectomy make sure the </a:t>
            </a: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baloon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guide is inside the stent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endParaRPr sz="2800" dirty="0">
              <a:solidFill>
                <a:schemeClr val="accent3">
                  <a:lumOff val="44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359764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327" r="21003" b="29779"/>
          <a:stretch/>
        </p:blipFill>
        <p:spPr bwMode="auto">
          <a:xfrm rot="5400000">
            <a:off x="904909" y="1404383"/>
            <a:ext cx="6891286" cy="3997804"/>
          </a:xfrm>
          <a:prstGeom prst="rect">
            <a:avLst/>
          </a:prstGeom>
          <a:noFill/>
          <a:ln>
            <a:noFill/>
          </a:ln>
        </p:spPr>
      </p:pic>
      <p:pic>
        <p:nvPicPr>
          <p:cNvPr id="3" name="Picture 2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3677" r="21766"/>
          <a:stretch/>
        </p:blipFill>
        <p:spPr bwMode="auto">
          <a:xfrm>
            <a:off x="5059967" y="-42358"/>
            <a:ext cx="4084033" cy="6900358"/>
          </a:xfrm>
          <a:prstGeom prst="rect">
            <a:avLst/>
          </a:prstGeom>
          <a:noFill/>
          <a:ln>
            <a:noFill/>
          </a:ln>
        </p:spPr>
      </p:pic>
      <p:pic>
        <p:nvPicPr>
          <p:cNvPr id="4" name="Picture 3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898" t="15834" r="10586" b="31916"/>
          <a:stretch/>
        </p:blipFill>
        <p:spPr bwMode="auto">
          <a:xfrm rot="5400000">
            <a:off x="-1493726" y="1713245"/>
            <a:ext cx="6201372" cy="3213922"/>
          </a:xfrm>
          <a:prstGeom prst="rect">
            <a:avLst/>
          </a:prstGeom>
          <a:noFill/>
          <a:ln>
            <a:noFill/>
          </a:ln>
        </p:spPr>
      </p:pic>
      <p:sp>
        <p:nvSpPr>
          <p:cNvPr id="5" name="TextBox 4"/>
          <p:cNvSpPr txBox="1"/>
          <p:nvPr/>
        </p:nvSpPr>
        <p:spPr>
          <a:xfrm>
            <a:off x="115225" y="6518737"/>
            <a:ext cx="2942849" cy="30875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900"/>
              </a:lnSpc>
            </a:pP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Image provided by Dr.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Italo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Linfante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– Baptist Miami</a:t>
            </a:r>
          </a:p>
        </p:txBody>
      </p:sp>
    </p:spTree>
    <p:extLst>
      <p:ext uri="{BB962C8B-B14F-4D97-AF65-F5344CB8AC3E}">
        <p14:creationId xmlns:p14="http://schemas.microsoft.com/office/powerpoint/2010/main" val="142252170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3" descr="C:\Users\james.nonato\Desktop\Solitaire Platinum Presentation\First Platinum Cases\Miami Baptist\SFRPT 4-40 Case_Miami Baptist.JPG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31" t="1730" r="2710" b="67537"/>
          <a:stretch/>
        </p:blipFill>
        <p:spPr bwMode="auto">
          <a:xfrm>
            <a:off x="-228600" y="914400"/>
            <a:ext cx="9678737" cy="41722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225" y="6518737"/>
            <a:ext cx="2942849" cy="30875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900"/>
              </a:lnSpc>
            </a:pP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Image provided by Dr.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Italo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Linfante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– Baptist Miami</a:t>
            </a:r>
          </a:p>
        </p:txBody>
      </p:sp>
    </p:spTree>
    <p:extLst>
      <p:ext uri="{BB962C8B-B14F-4D97-AF65-F5344CB8AC3E}">
        <p14:creationId xmlns:p14="http://schemas.microsoft.com/office/powerpoint/2010/main" val="276749420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9374" y="6293924"/>
            <a:ext cx="2452374" cy="25729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583"/>
              </a:lnSpc>
            </a:pPr>
            <a:r>
              <a:rPr lang="en-US" sz="800" dirty="0">
                <a:solidFill>
                  <a:srgbClr val="001E46"/>
                </a:solidFill>
                <a:latin typeface="Times New Roman"/>
                <a:ea typeface="DejaVu Sans"/>
                <a:cs typeface="Effra"/>
                <a:sym typeface="Times New Roman"/>
              </a:rPr>
              <a:t>Image</a:t>
            </a:r>
          </a:p>
        </p:txBody>
      </p:sp>
      <p:pic>
        <p:nvPicPr>
          <p:cNvPr id="1028" name="Picture 4" descr="C:\Users\james.nonato\Desktop\Solitaire Platinum Presentation\First Platinum Cases\Miami Baptist\IMG_1294.JPG"/>
          <p:cNvPicPr>
            <a:picLocks noChangeAspect="1" noChangeArrowheads="1"/>
          </p:cNvPicPr>
          <p:nvPr/>
        </p:nvPicPr>
        <p:blipFill rotWithShape="1"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165"/>
          <a:stretch/>
        </p:blipFill>
        <p:spPr bwMode="auto">
          <a:xfrm>
            <a:off x="1066800" y="123503"/>
            <a:ext cx="6749337" cy="67344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15225" y="6518737"/>
            <a:ext cx="2942849" cy="30875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900"/>
              </a:lnSpc>
            </a:pP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Image provided by Dr.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Italo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Linfante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– Baptist Miami</a:t>
            </a:r>
          </a:p>
        </p:txBody>
      </p:sp>
    </p:spTree>
    <p:extLst>
      <p:ext uri="{BB962C8B-B14F-4D97-AF65-F5344CB8AC3E}">
        <p14:creationId xmlns:p14="http://schemas.microsoft.com/office/powerpoint/2010/main" val="133458128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3" descr="C:\Users\james.nonato\Desktop\Solitaire Platinum Presentation\First Platinum Cases\Miami Baptist\SFRPT 4-40 Case_Miami Baptist.JPG"/>
          <p:cNvPicPr>
            <a:picLocks noChangeAspect="1" noChangeArrowheads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801" t="66991" r="4967" b="1931"/>
          <a:stretch/>
        </p:blipFill>
        <p:spPr bwMode="auto">
          <a:xfrm>
            <a:off x="-1600200" y="838200"/>
            <a:ext cx="11525249" cy="512233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15225" y="6518737"/>
            <a:ext cx="2942849" cy="30875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900"/>
              </a:lnSpc>
            </a:pP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Image provided by Dr.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Italo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Linfante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– Baptist Miami</a:t>
            </a:r>
          </a:p>
        </p:txBody>
      </p:sp>
    </p:spTree>
    <p:extLst>
      <p:ext uri="{BB962C8B-B14F-4D97-AF65-F5344CB8AC3E}">
        <p14:creationId xmlns:p14="http://schemas.microsoft.com/office/powerpoint/2010/main" val="5268006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3" name="Text Box 1"/>
          <p:cNvSpPr txBox="1">
            <a:spLocks noChangeArrowheads="1"/>
          </p:cNvSpPr>
          <p:nvPr/>
        </p:nvSpPr>
        <p:spPr bwMode="auto">
          <a:xfrm>
            <a:off x="381001" y="152400"/>
            <a:ext cx="8458200" cy="1524000"/>
          </a:xfrm>
          <a:prstGeom prst="rect">
            <a:avLst/>
          </a:prstGeom>
          <a:gradFill rotWithShape="0">
            <a:gsLst>
              <a:gs pos="0">
                <a:srgbClr val="000047"/>
              </a:gs>
              <a:gs pos="50000">
                <a:srgbClr val="000099"/>
              </a:gs>
              <a:gs pos="100000">
                <a:srgbClr val="000047"/>
              </a:gs>
            </a:gsLst>
            <a:lin ang="5400000" scaled="1"/>
          </a:gra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>
              <a:buSzPct val="100000"/>
            </a:pPr>
            <a:r>
              <a:rPr lang="en-US" sz="8000" kern="0">
                <a:solidFill>
                  <a:srgbClr val="FFC000"/>
                </a:solidFill>
                <a:latin typeface="Times New Roman" charset="0"/>
                <a:sym typeface="Times New Roman"/>
              </a:rPr>
              <a:t>Prognosis</a:t>
            </a:r>
          </a:p>
        </p:txBody>
      </p:sp>
      <p:sp>
        <p:nvSpPr>
          <p:cNvPr id="45059" name="Text Box 2"/>
          <p:cNvSpPr txBox="1">
            <a:spLocks noChangeArrowheads="1"/>
          </p:cNvSpPr>
          <p:nvPr/>
        </p:nvSpPr>
        <p:spPr bwMode="auto">
          <a:xfrm>
            <a:off x="381001" y="2247610"/>
            <a:ext cx="8305800" cy="38724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36550" defTabSz="457200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342900" algn="l"/>
                <a:tab pos="800100" algn="l"/>
                <a:tab pos="1257300" algn="l"/>
                <a:tab pos="1714500" algn="l"/>
                <a:tab pos="2171700" algn="l"/>
                <a:tab pos="2628900" algn="l"/>
                <a:tab pos="3086100" algn="l"/>
                <a:tab pos="3543300" algn="l"/>
                <a:tab pos="4000500" algn="l"/>
                <a:tab pos="4457700" algn="l"/>
                <a:tab pos="4914900" algn="l"/>
                <a:tab pos="5372100" algn="l"/>
                <a:tab pos="5829300" algn="l"/>
                <a:tab pos="6286500" algn="l"/>
                <a:tab pos="6743700" algn="l"/>
                <a:tab pos="7200900" algn="l"/>
                <a:tab pos="7658100" algn="l"/>
                <a:tab pos="8115300" algn="l"/>
                <a:tab pos="8572500" algn="l"/>
                <a:tab pos="9029700" algn="l"/>
                <a:tab pos="94869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>
              <a:lnSpc>
                <a:spcPct val="90000"/>
              </a:lnSpc>
              <a:spcBef>
                <a:spcPts val="500"/>
              </a:spcBef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32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NIHSS &gt; 17 Relative Risk D&amp;D 84%  </a:t>
            </a:r>
            <a:r>
              <a:rPr lang="en-US" sz="20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(NINDS </a:t>
            </a:r>
            <a:r>
              <a:rPr lang="en-US" sz="2000" kern="0" dirty="0" err="1">
                <a:solidFill>
                  <a:srgbClr val="FFFFFF"/>
                </a:solidFill>
                <a:latin typeface="Times New Roman" charset="0"/>
                <a:sym typeface="Times New Roman"/>
              </a:rPr>
              <a:t>tPA</a:t>
            </a:r>
            <a:r>
              <a:rPr lang="en-US" sz="20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 investigators NE J Med 1998)</a:t>
            </a:r>
          </a:p>
          <a:p>
            <a:pPr marL="6350" indent="0">
              <a:lnSpc>
                <a:spcPct val="90000"/>
              </a:lnSpc>
              <a:spcBef>
                <a:spcPts val="500"/>
              </a:spcBef>
              <a:buClr>
                <a:srgbClr val="FFCC00"/>
              </a:buClr>
              <a:buSzPct val="85000"/>
            </a:pPr>
            <a:endParaRPr lang="en-US" sz="2000" kern="0" dirty="0" smtClean="0">
              <a:solidFill>
                <a:srgbClr val="FFFFFF"/>
              </a:solidFill>
              <a:latin typeface="Times New Roman" charset="0"/>
              <a:sym typeface="Times New Roman"/>
            </a:endParaRPr>
          </a:p>
          <a:p>
            <a:pPr marL="6350" indent="0">
              <a:lnSpc>
                <a:spcPct val="90000"/>
              </a:lnSpc>
              <a:spcBef>
                <a:spcPts val="500"/>
              </a:spcBef>
              <a:buClr>
                <a:srgbClr val="FFCC00"/>
              </a:buClr>
              <a:buSzPct val="85000"/>
            </a:pPr>
            <a:endParaRPr lang="en-US" sz="2000" kern="0" dirty="0">
              <a:solidFill>
                <a:srgbClr val="FFFFFF"/>
              </a:solidFill>
              <a:latin typeface="Times New Roman" charset="0"/>
              <a:sym typeface="Times New Roman"/>
            </a:endParaRPr>
          </a:p>
          <a:p>
            <a:pPr>
              <a:lnSpc>
                <a:spcPct val="90000"/>
              </a:lnSpc>
              <a:spcBef>
                <a:spcPts val="500"/>
              </a:spcBef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32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 ICA “T” occlusion: 73 % mortality</a:t>
            </a:r>
          </a:p>
          <a:p>
            <a:pPr>
              <a:lnSpc>
                <a:spcPct val="90000"/>
              </a:lnSpc>
              <a:spcBef>
                <a:spcPts val="500"/>
              </a:spcBef>
              <a:buClr>
                <a:srgbClr val="FFCC00"/>
              </a:buClr>
              <a:buSzPct val="85000"/>
              <a:buFont typeface="Times New Roman" charset="0"/>
              <a:buNone/>
            </a:pPr>
            <a:r>
              <a:rPr lang="en-US" sz="32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 3 % </a:t>
            </a:r>
            <a:r>
              <a:rPr lang="en-US" sz="3200" kern="0" dirty="0" err="1">
                <a:solidFill>
                  <a:srgbClr val="FFFFFF"/>
                </a:solidFill>
                <a:latin typeface="Times New Roman" charset="0"/>
                <a:sym typeface="Times New Roman"/>
              </a:rPr>
              <a:t>mRS</a:t>
            </a:r>
            <a:r>
              <a:rPr lang="en-US" sz="32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 &lt;2 </a:t>
            </a:r>
            <a:r>
              <a:rPr lang="en-US" sz="20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(Smith W et  al, Stroke 2007; </a:t>
            </a:r>
            <a:r>
              <a:rPr lang="en-US" sz="2000" kern="0" dirty="0" err="1">
                <a:solidFill>
                  <a:srgbClr val="FFFFFF"/>
                </a:solidFill>
                <a:latin typeface="Times New Roman" charset="0"/>
                <a:sym typeface="Times New Roman"/>
              </a:rPr>
              <a:t>Nogueira</a:t>
            </a:r>
            <a:r>
              <a:rPr lang="en-US" sz="2000" kern="0" dirty="0">
                <a:solidFill>
                  <a:srgbClr val="FFFFFF"/>
                </a:solidFill>
                <a:latin typeface="Times New Roman" charset="0"/>
                <a:sym typeface="Times New Roman"/>
              </a:rPr>
              <a:t> et al AJNR 2009)</a:t>
            </a:r>
          </a:p>
          <a:p>
            <a:pPr>
              <a:lnSpc>
                <a:spcPct val="90000"/>
              </a:lnSpc>
              <a:spcBef>
                <a:spcPts val="500"/>
              </a:spcBef>
              <a:buClr>
                <a:srgbClr val="FFCC00"/>
              </a:buClr>
              <a:buSzPct val="85000"/>
              <a:buFont typeface="Times New Roman" charset="0"/>
              <a:buNone/>
            </a:pPr>
            <a:endParaRPr lang="en-US" sz="2000" kern="0" dirty="0">
              <a:solidFill>
                <a:srgbClr val="FFFFFF"/>
              </a:solidFill>
              <a:latin typeface="Times New Roman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933923135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50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505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450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0" b="12901"/>
          <a:stretch/>
        </p:blipFill>
        <p:spPr bwMode="auto">
          <a:xfrm>
            <a:off x="440346" y="76200"/>
            <a:ext cx="8246454" cy="6491482"/>
          </a:xfrm>
          <a:prstGeom prst="rect">
            <a:avLst/>
          </a:prstGeom>
          <a:noFill/>
          <a:ln>
            <a:noFill/>
          </a:ln>
        </p:spPr>
      </p:pic>
      <p:sp>
        <p:nvSpPr>
          <p:cNvPr id="4" name="TextBox 3"/>
          <p:cNvSpPr txBox="1"/>
          <p:nvPr/>
        </p:nvSpPr>
        <p:spPr>
          <a:xfrm>
            <a:off x="115225" y="6518737"/>
            <a:ext cx="2942849" cy="308758"/>
          </a:xfrm>
          <a:prstGeom prst="rect">
            <a:avLst/>
          </a:prstGeom>
          <a:noFill/>
        </p:spPr>
        <p:txBody>
          <a:bodyPr wrap="none" lIns="0" tIns="0" rIns="0" bIns="0" rtlCol="0" anchor="ctr" anchorCtr="0">
            <a:noAutofit/>
          </a:bodyPr>
          <a:lstStyle/>
          <a:p>
            <a:pPr algn="ctr">
              <a:lnSpc>
                <a:spcPts val="1900"/>
              </a:lnSpc>
            </a:pP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Image provided by Dr.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Italo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</a:t>
            </a:r>
            <a:r>
              <a:rPr lang="en-US" sz="900" dirty="0" err="1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Linfante</a:t>
            </a:r>
            <a:r>
              <a:rPr lang="en-US" sz="900" dirty="0">
                <a:solidFill>
                  <a:srgbClr val="FFFFFF"/>
                </a:solidFill>
                <a:latin typeface="Times New Roman"/>
                <a:ea typeface="DejaVu Sans"/>
                <a:cs typeface="Effra"/>
                <a:sym typeface="Times New Roman"/>
              </a:rPr>
              <a:t> – Baptist Miami</a:t>
            </a:r>
          </a:p>
        </p:txBody>
      </p:sp>
    </p:spTree>
    <p:extLst>
      <p:ext uri="{BB962C8B-B14F-4D97-AF65-F5344CB8AC3E}">
        <p14:creationId xmlns:p14="http://schemas.microsoft.com/office/powerpoint/2010/main" val="297670317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9" name="Shape 1039"/>
          <p:cNvSpPr>
            <a:spLocks noGrp="1"/>
          </p:cNvSpPr>
          <p:nvPr>
            <p:ph type="body" idx="4294967295"/>
          </p:nvPr>
        </p:nvSpPr>
        <p:spPr>
          <a:xfrm>
            <a:off x="427789" y="1245038"/>
            <a:ext cx="8047789" cy="505148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57200" indent="-457200">
              <a:buClr>
                <a:srgbClr val="FFC000"/>
              </a:buClr>
              <a:buSzPct val="100000"/>
              <a:buFont typeface="Wingdings" charset="2"/>
              <a:buChar char="§"/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accent3">
                    <a:lumOff val="44000"/>
                  </a:schemeClr>
                </a:solidFill>
              </a:rPr>
              <a:t>65 y/o man </a:t>
            </a:r>
            <a:endParaRPr lang="en-US" dirty="0" smtClean="0">
              <a:solidFill>
                <a:schemeClr val="accent3">
                  <a:lumOff val="44000"/>
                </a:schemeClr>
              </a:solidFill>
            </a:endParaRPr>
          </a:p>
          <a:p>
            <a:pPr marL="457200" indent="-457200">
              <a:buClr>
                <a:srgbClr val="FFC000"/>
              </a:buClr>
              <a:buSzPct val="100000"/>
              <a:buFont typeface="Wingdings" charset="2"/>
              <a:buChar char="§"/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chemeClr val="accent3">
                    <a:lumOff val="44000"/>
                  </a:schemeClr>
                </a:solidFill>
              </a:rPr>
              <a:t>left </a:t>
            </a:r>
            <a:r>
              <a:rPr dirty="0">
                <a:solidFill>
                  <a:schemeClr val="accent3">
                    <a:lumOff val="44000"/>
                  </a:schemeClr>
                </a:solidFill>
              </a:rPr>
              <a:t>hemiplegia, profound neglect (NIHSS 18) </a:t>
            </a:r>
            <a:endParaRPr lang="en-US" dirty="0" smtClean="0">
              <a:solidFill>
                <a:schemeClr val="accent3">
                  <a:lumOff val="44000"/>
                </a:schemeClr>
              </a:solidFill>
            </a:endParaRPr>
          </a:p>
          <a:p>
            <a:pPr marL="457200" indent="-457200">
              <a:buClr>
                <a:srgbClr val="FFC000"/>
              </a:buClr>
              <a:buSzPct val="100000"/>
              <a:buFont typeface="Wingdings" charset="2"/>
              <a:buChar char="§"/>
              <a:defRPr>
                <a:solidFill>
                  <a:srgbClr val="000000"/>
                </a:solidFill>
              </a:defRPr>
            </a:pPr>
            <a:r>
              <a:rPr dirty="0" smtClean="0">
                <a:solidFill>
                  <a:schemeClr val="accent3">
                    <a:lumOff val="44000"/>
                  </a:schemeClr>
                </a:solidFill>
              </a:rPr>
              <a:t>2</a:t>
            </a:r>
            <a:r>
              <a:rPr dirty="0">
                <a:solidFill>
                  <a:schemeClr val="accent3">
                    <a:lumOff val="44000"/>
                  </a:schemeClr>
                </a:solidFill>
              </a:rPr>
              <a:t>:30 min after symptoms onset</a:t>
            </a:r>
          </a:p>
          <a:p>
            <a:pPr marL="457200" indent="-457200">
              <a:buClr>
                <a:srgbClr val="FFC000"/>
              </a:buClr>
              <a:buSzPct val="100000"/>
              <a:buFont typeface="Wingdings" charset="2"/>
              <a:buChar char="§"/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accent3">
                    <a:lumOff val="44000"/>
                  </a:schemeClr>
                </a:solidFill>
              </a:rPr>
              <a:t>Decreased level of consciousness</a:t>
            </a:r>
          </a:p>
          <a:p>
            <a:pPr marL="457200" indent="-457200">
              <a:buClr>
                <a:srgbClr val="FFC000"/>
              </a:buClr>
              <a:buSzPct val="100000"/>
              <a:buFont typeface="Wingdings" charset="2"/>
              <a:buChar char="§"/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accent3">
                    <a:lumOff val="44000"/>
                  </a:schemeClr>
                </a:solidFill>
              </a:rPr>
              <a:t>Intubated for airway protection</a:t>
            </a:r>
          </a:p>
          <a:p>
            <a:pPr marL="457200" indent="-457200">
              <a:buClr>
                <a:srgbClr val="FFC000"/>
              </a:buClr>
              <a:buSzPct val="100000"/>
              <a:buFont typeface="Wingdings" charset="2"/>
              <a:buChar char="§"/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accent3">
                    <a:lumOff val="44000"/>
                  </a:schemeClr>
                </a:solidFill>
              </a:rPr>
              <a:t>0.9 mg/kg of IV tPA   </a:t>
            </a:r>
          </a:p>
          <a:p>
            <a:pPr marL="457200" indent="-457200">
              <a:buClr>
                <a:srgbClr val="FFC000"/>
              </a:buClr>
              <a:buSzPct val="100000"/>
              <a:buFont typeface="Wingdings" charset="2"/>
              <a:buChar char="§"/>
              <a:defRPr>
                <a:solidFill>
                  <a:srgbClr val="000000"/>
                </a:solidFill>
              </a:defRPr>
            </a:pPr>
            <a:r>
              <a:rPr dirty="0">
                <a:solidFill>
                  <a:schemeClr val="accent3">
                    <a:lumOff val="44000"/>
                  </a:schemeClr>
                </a:solidFill>
              </a:rPr>
              <a:t>Cerebral  Angiogram  started  4-hours  after symptom onset</a:t>
            </a:r>
          </a:p>
        </p:txBody>
      </p:sp>
      <p:sp>
        <p:nvSpPr>
          <p:cNvPr id="1040" name="Shape 1040"/>
          <p:cNvSpPr/>
          <p:nvPr/>
        </p:nvSpPr>
        <p:spPr>
          <a:xfrm>
            <a:off x="2514600" y="224004"/>
            <a:ext cx="3657600" cy="1015663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3900"/>
              </a:spcBef>
              <a:defRPr sz="6600" b="1">
                <a:solidFill>
                  <a:srgbClr val="FFC000"/>
                </a:solidFill>
              </a:defRPr>
            </a:lvl1pPr>
          </a:lstStyle>
          <a:p>
            <a:pPr defTabSz="914400" hangingPunct="0">
              <a:defRPr sz="3200" b="0">
                <a:solidFill>
                  <a:srgbClr val="000000"/>
                </a:solidFill>
              </a:defRPr>
            </a:pPr>
            <a:r>
              <a:rPr sz="6000" kern="0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Patient</a:t>
            </a:r>
          </a:p>
        </p:txBody>
      </p:sp>
    </p:spTree>
    <p:extLst>
      <p:ext uri="{BB962C8B-B14F-4D97-AF65-F5344CB8AC3E}">
        <p14:creationId xmlns:p14="http://schemas.microsoft.com/office/powerpoint/2010/main" val="385727162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39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39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39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0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0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4" fill="hold"/>
                                        <p:tgtEl>
                                          <p:spTgt spid="1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03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0" fill="hold"/>
                                        <p:tgtEl>
                                          <p:spTgt spid="1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0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6" fill="hold"/>
                                        <p:tgtEl>
                                          <p:spTgt spid="10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103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2" fill="hold"/>
                                        <p:tgtEl>
                                          <p:spTgt spid="10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0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0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39" grpId="0" build="p" animBg="1" advAuto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45" name="image.jpeg"/>
          <p:cNvPicPr>
            <a:picLocks noChangeAspect="1"/>
          </p:cNvPicPr>
          <p:nvPr/>
        </p:nvPicPr>
        <p:blipFill>
          <a:blip r:embed="rId2">
            <a:extLst/>
          </a:blip>
          <a:srcRect l="18745" t="1011" r="9716" b="10154"/>
          <a:stretch>
            <a:fillRect/>
          </a:stretch>
        </p:blipFill>
        <p:spPr>
          <a:xfrm>
            <a:off x="-552451" y="0"/>
            <a:ext cx="4241801" cy="70246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6" name="image.jpeg"/>
          <p:cNvPicPr>
            <a:picLocks noChangeAspect="1"/>
          </p:cNvPicPr>
          <p:nvPr/>
        </p:nvPicPr>
        <p:blipFill>
          <a:blip r:embed="rId3">
            <a:extLst/>
          </a:blip>
          <a:srcRect t="711" r="25059" b="711"/>
          <a:stretch>
            <a:fillRect/>
          </a:stretch>
        </p:blipFill>
        <p:spPr>
          <a:xfrm>
            <a:off x="2559050" y="-228601"/>
            <a:ext cx="4041775" cy="70866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47" name="image.jpeg"/>
          <p:cNvPicPr>
            <a:picLocks noChangeAspect="1"/>
          </p:cNvPicPr>
          <p:nvPr/>
        </p:nvPicPr>
        <p:blipFill>
          <a:blip r:embed="rId4">
            <a:extLst/>
          </a:blip>
          <a:srcRect l="2165" r="28912"/>
          <a:stretch>
            <a:fillRect/>
          </a:stretch>
        </p:blipFill>
        <p:spPr>
          <a:xfrm>
            <a:off x="5692775" y="-142778"/>
            <a:ext cx="3622676" cy="700703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77490384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10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10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46" grpId="0" animBg="1" advAuto="0"/>
      <p:bldP spid="1047" grpId="0" animBg="1" advAuto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2" name="image.jpeg"/>
          <p:cNvPicPr>
            <a:picLocks noChangeAspect="1"/>
          </p:cNvPicPr>
          <p:nvPr/>
        </p:nvPicPr>
        <p:blipFill>
          <a:blip r:embed="rId2">
            <a:extLst/>
          </a:blip>
          <a:srcRect l="13046" t="132" r="7937" b="11845"/>
          <a:stretch>
            <a:fillRect/>
          </a:stretch>
        </p:blipFill>
        <p:spPr>
          <a:xfrm>
            <a:off x="-152401" y="492125"/>
            <a:ext cx="4575176" cy="6796088"/>
          </a:xfrm>
          <a:prstGeom prst="rect">
            <a:avLst/>
          </a:prstGeom>
          <a:ln w="12700">
            <a:miter lim="400000"/>
          </a:ln>
        </p:spPr>
      </p:pic>
      <p:pic>
        <p:nvPicPr>
          <p:cNvPr id="1053" name="image.jpeg"/>
          <p:cNvPicPr>
            <a:picLocks noChangeAspect="1"/>
          </p:cNvPicPr>
          <p:nvPr/>
        </p:nvPicPr>
        <p:blipFill>
          <a:blip r:embed="rId3">
            <a:extLst/>
          </a:blip>
          <a:srcRect t="445" r="6985"/>
          <a:stretch>
            <a:fillRect/>
          </a:stretch>
        </p:blipFill>
        <p:spPr>
          <a:xfrm>
            <a:off x="3733800" y="-1066801"/>
            <a:ext cx="5811838" cy="8294139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419140507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9" presetClass="entr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0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3" dur="500"/>
                                        <p:tgtEl>
                                          <p:spTgt spid="10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2" grpId="0" animBg="1" advAuto="0"/>
      <p:bldP spid="1053" grpId="0" animBg="1" advAuto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55" name="image.jpeg"/>
          <p:cNvPicPr>
            <a:picLocks noChangeAspect="1"/>
          </p:cNvPicPr>
          <p:nvPr/>
        </p:nvPicPr>
        <p:blipFill>
          <a:blip r:embed="rId2">
            <a:extLst/>
          </a:blip>
          <a:srcRect l="1275" t="4718" r="9835" b="10340"/>
          <a:stretch>
            <a:fillRect/>
          </a:stretch>
        </p:blipFill>
        <p:spPr>
          <a:xfrm>
            <a:off x="761999" y="0"/>
            <a:ext cx="5399089" cy="6878638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236188573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Shape 1057"/>
          <p:cNvSpPr>
            <a:spLocks noGrp="1"/>
          </p:cNvSpPr>
          <p:nvPr>
            <p:ph type="body" sz="quarter" idx="4294967295"/>
          </p:nvPr>
        </p:nvSpPr>
        <p:spPr>
          <a:xfrm>
            <a:off x="839537" y="1911684"/>
            <a:ext cx="7462252" cy="386347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51459" indent="-251459" algn="ctr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endParaRPr sz="1760" dirty="0"/>
          </a:p>
          <a:p>
            <a:pPr marL="282892" indent="-282892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accent3">
                    <a:lumOff val="44000"/>
                  </a:schemeClr>
                </a:solidFill>
              </a:rPr>
              <a:t>Day after: </a:t>
            </a:r>
            <a:endParaRPr sz="2800" dirty="0"/>
          </a:p>
          <a:p>
            <a:pPr marL="251459" indent="-251459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endParaRPr sz="2800" dirty="0"/>
          </a:p>
          <a:p>
            <a:pPr marL="282892" indent="-282892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accent3">
                    <a:lumOff val="44000"/>
                  </a:schemeClr>
                </a:solidFill>
              </a:rPr>
              <a:t>NIHSS of 4</a:t>
            </a:r>
            <a:endParaRPr sz="2800" dirty="0"/>
          </a:p>
          <a:p>
            <a:pPr marL="251459" indent="-251459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endParaRPr sz="2800" dirty="0"/>
          </a:p>
          <a:p>
            <a:pPr marL="282892" indent="-282892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accent3">
                    <a:lumOff val="44000"/>
                  </a:schemeClr>
                </a:solidFill>
              </a:rPr>
              <a:t>mRS of 1 at 30 days</a:t>
            </a:r>
          </a:p>
        </p:txBody>
      </p:sp>
      <p:sp>
        <p:nvSpPr>
          <p:cNvPr id="1058" name="Shape 1058"/>
          <p:cNvSpPr/>
          <p:nvPr/>
        </p:nvSpPr>
        <p:spPr>
          <a:xfrm>
            <a:off x="1634908" y="364770"/>
            <a:ext cx="4586506" cy="830997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9" rIns="45719">
            <a:spAutoFit/>
          </a:bodyPr>
          <a:lstStyle>
            <a:lvl1pPr algn="ctr">
              <a:spcBef>
                <a:spcPts val="3200"/>
              </a:spcBef>
              <a:defRPr sz="5400" b="1">
                <a:solidFill>
                  <a:srgbClr val="FFC000"/>
                </a:solidFill>
              </a:defRPr>
            </a:lvl1pPr>
          </a:lstStyle>
          <a:p>
            <a:pPr defTabSz="914400" hangingPunct="0">
              <a:defRPr sz="3200" b="0">
                <a:solidFill>
                  <a:srgbClr val="000000"/>
                </a:solidFill>
              </a:defRPr>
            </a:pPr>
            <a:r>
              <a:rPr sz="4800" kern="0" dirty="0">
                <a:solidFill>
                  <a:srgbClr val="FFFF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Patient</a:t>
            </a:r>
          </a:p>
        </p:txBody>
      </p:sp>
    </p:spTree>
    <p:extLst>
      <p:ext uri="{BB962C8B-B14F-4D97-AF65-F5344CB8AC3E}">
        <p14:creationId xmlns:p14="http://schemas.microsoft.com/office/powerpoint/2010/main" val="87755311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1" fill="hold"/>
                                        <p:tgtEl>
                                          <p:spTgt spid="1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7" fill="hold"/>
                                        <p:tgtEl>
                                          <p:spTgt spid="1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1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057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8" fill="hold"/>
                                        <p:tgtEl>
                                          <p:spTgt spid="1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7" grpId="0" build="p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6434" name="Picture 1" descr="ICA occlusion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062" b="7622"/>
          <a:stretch>
            <a:fillRect/>
          </a:stretch>
        </p:blipFill>
        <p:spPr bwMode="auto">
          <a:xfrm>
            <a:off x="1371600" y="0"/>
            <a:ext cx="62484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08522896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0" name="Shape 1000"/>
          <p:cNvSpPr>
            <a:spLocks noGrp="1"/>
          </p:cNvSpPr>
          <p:nvPr>
            <p:ph type="title" idx="4294967295"/>
          </p:nvPr>
        </p:nvSpPr>
        <p:spPr>
          <a:xfrm>
            <a:off x="685800" y="914400"/>
            <a:ext cx="8153400" cy="3448050"/>
          </a:xfrm>
          <a:prstGeom prst="rect">
            <a:avLst/>
          </a:prstGeom>
          <a:ln w="9525">
            <a:solidFill>
              <a:srgbClr val="FF0000"/>
            </a:solidFill>
            <a:miter lim="800000"/>
          </a:ln>
        </p:spPr>
        <p:txBody>
          <a:bodyPr>
            <a:normAutofit/>
          </a:bodyPr>
          <a:lstStyle/>
          <a:p>
            <a:pPr defTabSz="438911">
              <a:defRPr sz="4224" b="0">
                <a:solidFill>
                  <a:srgbClr val="000000"/>
                </a:solidFill>
              </a:defRPr>
            </a:pPr>
            <a:r>
              <a:rPr lang="en-US" sz="5760" b="1" dirty="0" smtClean="0">
                <a:solidFill>
                  <a:srgbClr val="FFC000"/>
                </a:solidFill>
              </a:rPr>
              <a:t>Failed Thrombectomy in </a:t>
            </a:r>
            <a:r>
              <a:rPr sz="5760" b="1" dirty="0" smtClean="0">
                <a:solidFill>
                  <a:srgbClr val="FFC000"/>
                </a:solidFill>
              </a:rPr>
              <a:t>Tandem </a:t>
            </a:r>
            <a:r>
              <a:rPr sz="5760" b="1" dirty="0">
                <a:solidFill>
                  <a:srgbClr val="FFC000"/>
                </a:solidFill>
              </a:rPr>
              <a:t>MCA </a:t>
            </a:r>
            <a:r>
              <a:rPr sz="5760" b="1" dirty="0" smtClean="0">
                <a:solidFill>
                  <a:srgbClr val="FFC000"/>
                </a:solidFill>
              </a:rPr>
              <a:t>occlusion</a:t>
            </a:r>
            <a:r>
              <a:rPr lang="en-US" sz="5760" b="1" dirty="0" smtClean="0">
                <a:solidFill>
                  <a:srgbClr val="FFC000"/>
                </a:solidFill>
              </a:rPr>
              <a:t>:</a:t>
            </a:r>
            <a:r>
              <a:rPr sz="5760" b="1" dirty="0" smtClean="0">
                <a:solidFill>
                  <a:srgbClr val="FFC000"/>
                </a:solidFill>
              </a:rPr>
              <a:t> </a:t>
            </a:r>
            <a:r>
              <a:rPr sz="5760" b="1" dirty="0">
                <a:solidFill>
                  <a:srgbClr val="FFC000"/>
                </a:solidFill>
              </a:rPr>
              <a:t/>
            </a:r>
            <a:br>
              <a:rPr sz="5760" b="1" dirty="0">
                <a:solidFill>
                  <a:srgbClr val="FFC000"/>
                </a:solidFill>
              </a:rPr>
            </a:br>
            <a:endParaRPr sz="5760" b="1" dirty="0">
              <a:solidFill>
                <a:srgbClr val="FFC000"/>
              </a:solidFill>
            </a:endParaRPr>
          </a:p>
        </p:txBody>
      </p:sp>
      <p:sp>
        <p:nvSpPr>
          <p:cNvPr id="1001" name="Shape 1001"/>
          <p:cNvSpPr>
            <a:spLocks noGrp="1"/>
          </p:cNvSpPr>
          <p:nvPr>
            <p:ph type="body" sz="quarter" idx="4294967295"/>
          </p:nvPr>
        </p:nvSpPr>
        <p:spPr>
          <a:xfrm>
            <a:off x="1295400" y="4572000"/>
            <a:ext cx="6400800" cy="17526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ctr">
              <a:defRPr sz="4800"/>
            </a:lvl1pPr>
          </a:lstStyle>
          <a:p>
            <a:pPr>
              <a:defRPr sz="3200">
                <a:solidFill>
                  <a:srgbClr val="000000"/>
                </a:solidFill>
              </a:defRPr>
            </a:pPr>
            <a:r>
              <a:rPr sz="4800">
                <a:solidFill>
                  <a:schemeClr val="accent3">
                    <a:lumOff val="44000"/>
                  </a:schemeClr>
                </a:solidFill>
              </a:rPr>
              <a:t>How I do it</a:t>
            </a:r>
          </a:p>
        </p:txBody>
      </p:sp>
    </p:spTree>
    <p:extLst>
      <p:ext uri="{BB962C8B-B14F-4D97-AF65-F5344CB8AC3E}">
        <p14:creationId xmlns:p14="http://schemas.microsoft.com/office/powerpoint/2010/main" val="336962692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9202" name="Text Box 1"/>
          <p:cNvSpPr txBox="1">
            <a:spLocks noChangeArrowheads="1"/>
          </p:cNvSpPr>
          <p:nvPr/>
        </p:nvSpPr>
        <p:spPr bwMode="auto">
          <a:xfrm>
            <a:off x="685800" y="304800"/>
            <a:ext cx="7772400" cy="1143000"/>
          </a:xfrm>
          <a:prstGeom prst="rect">
            <a:avLst/>
          </a:prstGeom>
          <a:noFill/>
          <a:ln w="9360">
            <a:solidFill>
              <a:srgbClr val="2D2DB9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algn="ctr"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sz="4400" b="1">
                <a:solidFill>
                  <a:srgbClr val="FFCC00"/>
                </a:solidFill>
                <a:latin typeface="Times New Roman" pitchFamily="18" charset="0"/>
                <a:sym typeface="Times New Roman"/>
              </a:rPr>
              <a:t>Patient</a:t>
            </a:r>
          </a:p>
        </p:txBody>
      </p:sp>
      <p:sp>
        <p:nvSpPr>
          <p:cNvPr id="179203" name="Text Box 2"/>
          <p:cNvSpPr txBox="1">
            <a:spLocks noChangeArrowheads="1"/>
          </p:cNvSpPr>
          <p:nvPr/>
        </p:nvSpPr>
        <p:spPr bwMode="auto">
          <a:xfrm>
            <a:off x="533400" y="1676400"/>
            <a:ext cx="8077200" cy="4495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>
            <a:lvl1pPr marL="336550" indent="-336550" eaLnBrk="0" hangingPunct="0"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fontAlgn="base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pitchFamily="2" charset="2"/>
              <a:buChar char=""/>
            </a:pP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55 year-old man </a:t>
            </a:r>
          </a:p>
          <a:p>
            <a:pPr eaLnBrk="1" fontAlgn="base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pitchFamily="2" charset="2"/>
              <a:buChar char=""/>
            </a:pP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Sudden onset of right hemispheric syndrome</a:t>
            </a:r>
          </a:p>
          <a:p>
            <a:pPr eaLnBrk="1" fontAlgn="base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pitchFamily="2" charset="2"/>
              <a:buChar char=""/>
            </a:pP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Arrives to the ED 4.5 hours after symptom onset.</a:t>
            </a:r>
          </a:p>
          <a:p>
            <a:pPr eaLnBrk="1" fontAlgn="base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pitchFamily="2" charset="2"/>
              <a:buChar char=""/>
            </a:pP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On exam, head and eyes deviation to the right, profound neglect, left arm and leg </a:t>
            </a:r>
            <a:r>
              <a:rPr lang="en-US" sz="2800" dirty="0" err="1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plegia</a:t>
            </a: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 </a:t>
            </a:r>
            <a:endParaRPr lang="en-US" sz="2800" dirty="0" smtClean="0">
              <a:solidFill>
                <a:srgbClr val="FFFFFF"/>
              </a:solidFill>
              <a:latin typeface="Times New Roman" pitchFamily="18" charset="0"/>
              <a:sym typeface="Times New Roman"/>
            </a:endParaRPr>
          </a:p>
          <a:p>
            <a:pPr eaLnBrk="1" fontAlgn="base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pitchFamily="2" charset="2"/>
              <a:buChar char=""/>
            </a:pP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Initial NIHSS = 19 becomes 22 in the </a:t>
            </a:r>
            <a:r>
              <a:rPr lang="en-US" sz="2800" dirty="0" err="1" smtClean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angio</a:t>
            </a: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 room </a:t>
            </a:r>
          </a:p>
          <a:p>
            <a:pPr eaLnBrk="1" fontAlgn="base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pitchFamily="2" charset="2"/>
              <a:buChar char=""/>
            </a:pP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Intubated in the </a:t>
            </a:r>
            <a:r>
              <a:rPr lang="en-US" sz="2800" dirty="0" err="1" smtClean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angio</a:t>
            </a:r>
            <a:r>
              <a:rPr lang="en-US" sz="2800" dirty="0" smtClean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 room</a:t>
            </a:r>
            <a:endParaRPr lang="en-US" sz="2800" dirty="0">
              <a:solidFill>
                <a:srgbClr val="FFFFFF"/>
              </a:solidFill>
              <a:latin typeface="Times New Roman" pitchFamily="18" charset="0"/>
              <a:sym typeface="Times New Roman"/>
            </a:endParaRPr>
          </a:p>
          <a:p>
            <a:pPr eaLnBrk="1" fontAlgn="base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pitchFamily="2" charset="2"/>
              <a:buChar char=""/>
            </a:pP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In the </a:t>
            </a:r>
            <a:r>
              <a:rPr lang="en-US" sz="2800" dirty="0" err="1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angio</a:t>
            </a:r>
            <a:r>
              <a:rPr lang="en-US" sz="2800" dirty="0">
                <a:solidFill>
                  <a:srgbClr val="FFFFFF"/>
                </a:solidFill>
                <a:latin typeface="Times New Roman" pitchFamily="18" charset="0"/>
                <a:sym typeface="Times New Roman"/>
              </a:rPr>
              <a:t> room at 5.5 hours after symptom onset</a:t>
            </a:r>
          </a:p>
          <a:p>
            <a:pPr eaLnBrk="1" fontAlgn="base" hangingPunct="1">
              <a:lnSpc>
                <a:spcPct val="90000"/>
              </a:lnSpc>
              <a:spcBef>
                <a:spcPts val="700"/>
              </a:spcBef>
              <a:spcAft>
                <a:spcPct val="0"/>
              </a:spcAft>
              <a:buSzPct val="85000"/>
            </a:pPr>
            <a:endParaRPr lang="en-US" sz="2800" dirty="0">
              <a:solidFill>
                <a:srgbClr val="FFFFFF"/>
              </a:solidFill>
              <a:latin typeface="Times New Roman" pitchFamily="18" charset="0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373095420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7920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4" dur="500"/>
                                        <p:tgtEl>
                                          <p:spTgt spid="17920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920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7920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7920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7920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7920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0226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8125" t="12500" r="20311" b="1042"/>
          <a:stretch>
            <a:fillRect/>
          </a:stretch>
        </p:blipFill>
        <p:spPr bwMode="auto">
          <a:xfrm>
            <a:off x="0" y="533400"/>
            <a:ext cx="5029200" cy="6324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80227" name="Text Box 2"/>
          <p:cNvSpPr txBox="1">
            <a:spLocks noChangeArrowheads="1"/>
          </p:cNvSpPr>
          <p:nvPr/>
        </p:nvSpPr>
        <p:spPr bwMode="auto">
          <a:xfrm>
            <a:off x="522288" y="6038850"/>
            <a:ext cx="9509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sz="3200">
                <a:solidFill>
                  <a:srgbClr val="FFFFFF"/>
                </a:solidFill>
                <a:latin typeface="Times New Roman" pitchFamily="18" charset="0"/>
                <a:ea typeface="ＭＳ Ｐゴシック" charset="-128"/>
                <a:sym typeface="Times New Roman"/>
              </a:rPr>
              <a:t>CBF</a:t>
            </a:r>
          </a:p>
        </p:txBody>
      </p:sp>
      <p:pic>
        <p:nvPicPr>
          <p:cNvPr id="18022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1" t="14581" r="27345"/>
          <a:stretch>
            <a:fillRect/>
          </a:stretch>
        </p:blipFill>
        <p:spPr bwMode="auto">
          <a:xfrm>
            <a:off x="4572000" y="609600"/>
            <a:ext cx="4572000" cy="6248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180229" name="Text Box 4"/>
          <p:cNvSpPr txBox="1">
            <a:spLocks noChangeArrowheads="1"/>
          </p:cNvSpPr>
          <p:nvPr/>
        </p:nvSpPr>
        <p:spPr bwMode="auto">
          <a:xfrm>
            <a:off x="4959350" y="5943600"/>
            <a:ext cx="1017588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0000" tIns="46800" rIns="90000" bIns="46800">
            <a:spAutoFit/>
          </a:bodyPr>
          <a:lstStyle>
            <a:lvl1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1pPr>
            <a:lvl2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2pPr>
            <a:lvl3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3pPr>
            <a:lvl4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4pPr>
            <a:lvl5pPr eaLnBrk="0" hangingPunct="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5pPr>
            <a:lvl6pPr marL="25146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6pPr>
            <a:lvl7pPr marL="29718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7pPr>
            <a:lvl8pPr marL="34290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8pPr>
            <a:lvl9pPr marL="3886200" indent="-228600" defTabSz="457200" eaLnBrk="0" fontAlgn="base" hangingPunct="0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>
                <a:solidFill>
                  <a:schemeClr val="bg1"/>
                </a:solidFill>
                <a:latin typeface="Arial" charset="0"/>
                <a:ea typeface="DejaVu Sans" charset="0"/>
                <a:cs typeface="DejaVu Sans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sz="3200">
                <a:solidFill>
                  <a:srgbClr val="FFFFFF"/>
                </a:solidFill>
                <a:latin typeface="Times New Roman" pitchFamily="18" charset="0"/>
                <a:ea typeface="ＭＳ Ｐゴシック" charset="-128"/>
                <a:sym typeface="Times New Roman"/>
              </a:rPr>
              <a:t>CBV</a:t>
            </a:r>
          </a:p>
        </p:txBody>
      </p:sp>
    </p:spTree>
    <p:extLst>
      <p:ext uri="{BB962C8B-B14F-4D97-AF65-F5344CB8AC3E}">
        <p14:creationId xmlns:p14="http://schemas.microsoft.com/office/powerpoint/2010/main" val="374212153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6" name="Group 986"/>
          <p:cNvGrpSpPr/>
          <p:nvPr/>
        </p:nvGrpSpPr>
        <p:grpSpPr>
          <a:xfrm>
            <a:off x="432604" y="380998"/>
            <a:ext cx="8133774" cy="1698558"/>
            <a:chOff x="0" y="-1"/>
            <a:chExt cx="7877165" cy="1143002"/>
          </a:xfrm>
        </p:grpSpPr>
        <p:sp>
          <p:nvSpPr>
            <p:cNvPr id="984" name="Shape 984"/>
            <p:cNvSpPr/>
            <p:nvPr/>
          </p:nvSpPr>
          <p:spPr>
            <a:xfrm>
              <a:off x="0" y="-1"/>
              <a:ext cx="7772400" cy="1143002"/>
            </a:xfrm>
            <a:prstGeom prst="rect">
              <a:avLst/>
            </a:prstGeom>
            <a:noFill/>
            <a:ln w="9525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400" hangingPunct="0">
                <a:tabLst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5400" b="1">
                  <a:solidFill>
                    <a:srgbClr val="FFC000"/>
                  </a:solidFill>
                </a:defRPr>
              </a:pPr>
              <a:endParaRPr sz="5400" b="1" ker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85" name="Shape 985"/>
            <p:cNvSpPr/>
            <p:nvPr/>
          </p:nvSpPr>
          <p:spPr>
            <a:xfrm>
              <a:off x="0" y="220325"/>
              <a:ext cx="7877165" cy="56066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6799" tIns="46799" rIns="46799" bIns="46799" numCol="1" anchor="ctr">
              <a:spAutoFit/>
            </a:bodyPr>
            <a:lstStyle>
              <a:lvl1pPr algn="ctr">
                <a:tabLst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5400" b="1">
                  <a:solidFill>
                    <a:srgbClr val="FFC000"/>
                  </a:solidFill>
                </a:defRPr>
              </a:lvl1pPr>
            </a:lstStyle>
            <a:p>
              <a:pPr defTabSz="914400" hangingPunct="0">
                <a:defRPr sz="3200" b="0">
                  <a:solidFill>
                    <a:srgbClr val="8F8F8F">
                      <a:lumOff val="44000"/>
                    </a:srgbClr>
                  </a:solidFill>
                </a:defRPr>
              </a:pPr>
              <a:r>
                <a:rPr lang="en-US" sz="4800" kern="0" dirty="0" err="1" smtClean="0">
                  <a:latin typeface="Times New Roman"/>
                  <a:ea typeface="Times New Roman"/>
                  <a:cs typeface="Times New Roman"/>
                  <a:sym typeface="Times New Roman"/>
                </a:rPr>
                <a:t>Extracranial</a:t>
              </a:r>
              <a:r>
                <a:rPr lang="en-US" sz="4800" kern="0" dirty="0" smtClean="0">
                  <a:latin typeface="Times New Roman"/>
                  <a:ea typeface="Times New Roman"/>
                  <a:cs typeface="Times New Roman"/>
                  <a:sym typeface="Times New Roman"/>
                </a:rPr>
                <a:t> ICA </a:t>
              </a:r>
              <a:r>
                <a:rPr lang="en-US" sz="4800" kern="0" dirty="0" smtClean="0">
                  <a:latin typeface="Times New Roman"/>
                  <a:ea typeface="Times New Roman"/>
                  <a:cs typeface="Times New Roman"/>
                  <a:sym typeface="Times New Roman"/>
                </a:rPr>
                <a:t>Occlusions</a:t>
              </a:r>
              <a:endParaRPr sz="4800" kern="0" dirty="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987" name="Shape 987"/>
          <p:cNvSpPr/>
          <p:nvPr/>
        </p:nvSpPr>
        <p:spPr>
          <a:xfrm>
            <a:off x="685800" y="2426227"/>
            <a:ext cx="7772400" cy="208511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6799" tIns="46799" rIns="46799" bIns="46799">
            <a:spAutoFit/>
          </a:bodyPr>
          <a:lstStyle>
            <a:lvl1pPr marL="339725" indent="-339725">
              <a:lnSpc>
                <a:spcPct val="90000"/>
              </a:lnSpc>
              <a:spcBef>
                <a:spcPts val="800"/>
              </a:spcBef>
              <a:buClr>
                <a:srgbClr val="FFCC00"/>
              </a:buClr>
              <a:buSzPct val="100000"/>
              <a:buFont typeface="Wingdings"/>
              <a:buChar char="▪"/>
              <a:tabLst>
                <a:tab pos="330200" algn="l"/>
                <a:tab pos="787400" algn="l"/>
                <a:tab pos="1244600" algn="l"/>
                <a:tab pos="1701800" algn="l"/>
                <a:tab pos="2159000" algn="l"/>
                <a:tab pos="2616200" algn="l"/>
                <a:tab pos="3073400" algn="l"/>
                <a:tab pos="3530600" algn="l"/>
                <a:tab pos="3987800" algn="l"/>
                <a:tab pos="4445000" algn="l"/>
                <a:tab pos="4902200" algn="l"/>
                <a:tab pos="5359400" algn="l"/>
                <a:tab pos="5816600" algn="l"/>
                <a:tab pos="6273800" algn="l"/>
                <a:tab pos="6731000" algn="l"/>
                <a:tab pos="7188200" algn="l"/>
                <a:tab pos="7645400" algn="l"/>
                <a:tab pos="8102600" algn="l"/>
                <a:tab pos="8559800" algn="l"/>
                <a:tab pos="9017000" algn="l"/>
                <a:tab pos="9474200" algn="l"/>
              </a:tabLst>
              <a:defRPr sz="3200">
                <a:solidFill>
                  <a:schemeClr val="accent3">
                    <a:lumOff val="44000"/>
                  </a:schemeClr>
                </a:solidFill>
              </a:defRPr>
            </a:lvl1pPr>
            <a:lvl2pPr marL="820510" indent="-363310">
              <a:lnSpc>
                <a:spcPct val="90000"/>
              </a:lnSpc>
              <a:spcBef>
                <a:spcPts val="700"/>
              </a:spcBef>
              <a:buClr>
                <a:schemeClr val="accent3">
                  <a:lumOff val="44000"/>
                </a:schemeClr>
              </a:buClr>
              <a:buSzPct val="100000"/>
              <a:buFont typeface="Wingdings"/>
              <a:buChar char="▪"/>
              <a:tabLst>
                <a:tab pos="330200" algn="l"/>
                <a:tab pos="787400" algn="l"/>
                <a:tab pos="1244600" algn="l"/>
                <a:tab pos="1701800" algn="l"/>
                <a:tab pos="2159000" algn="l"/>
                <a:tab pos="2616200" algn="l"/>
                <a:tab pos="3073400" algn="l"/>
                <a:tab pos="3530600" algn="l"/>
                <a:tab pos="3987800" algn="l"/>
                <a:tab pos="4445000" algn="l"/>
                <a:tab pos="4902200" algn="l"/>
                <a:tab pos="5359400" algn="l"/>
                <a:tab pos="5816600" algn="l"/>
                <a:tab pos="6273800" algn="l"/>
                <a:tab pos="6731000" algn="l"/>
                <a:tab pos="7188200" algn="l"/>
                <a:tab pos="7645400" algn="l"/>
                <a:tab pos="8102600" algn="l"/>
                <a:tab pos="8559800" algn="l"/>
                <a:tab pos="9017000" algn="l"/>
                <a:tab pos="9474200" algn="l"/>
              </a:tabLst>
              <a:defRPr sz="3600" b="1">
                <a:solidFill>
                  <a:schemeClr val="accent3">
                    <a:lumOff val="44000"/>
                  </a:schemeClr>
                </a:solidFill>
              </a:defRPr>
            </a:lvl2pPr>
          </a:lstStyle>
          <a:p>
            <a:pPr defTabSz="914400" hangingPunct="0"/>
            <a:r>
              <a:rPr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Strongest predictors of mortality:</a:t>
            </a:r>
          </a:p>
          <a:p>
            <a:pPr lvl="1" defTabSz="914400" hangingPunct="0">
              <a:buClr>
                <a:srgbClr val="8F8F8F">
                  <a:lumOff val="44000"/>
                </a:srgbClr>
              </a:buClr>
              <a:defRPr sz="2800" b="0"/>
            </a:pPr>
            <a:r>
              <a:rPr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Internal carotid artery occlusion (OR, 2.17; 95% CI, 1.22 to 3.86; P=0.0084)</a:t>
            </a:r>
          </a:p>
        </p:txBody>
      </p:sp>
      <p:sp>
        <p:nvSpPr>
          <p:cNvPr id="988" name="Shape 988"/>
          <p:cNvSpPr/>
          <p:nvPr/>
        </p:nvSpPr>
        <p:spPr>
          <a:xfrm>
            <a:off x="533690" y="5292924"/>
            <a:ext cx="7420648" cy="402289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6799" tIns="46799" rIns="46799" bIns="46799">
            <a:spAutoFit/>
          </a:bodyPr>
          <a:lstStyle>
            <a:lvl1pPr>
              <a:tabLst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b="1">
                <a:solidFill>
                  <a:srgbClr val="FF0000"/>
                </a:solidFill>
              </a:defRPr>
            </a:lvl1pPr>
          </a:lstStyle>
          <a:p>
            <a:pPr defTabSz="914400" hangingPunct="0">
              <a:defRPr sz="3200" b="0">
                <a:solidFill>
                  <a:srgbClr val="8F8F8F">
                    <a:lumOff val="44000"/>
                  </a:srgbClr>
                </a:solidFill>
              </a:defRPr>
            </a:pPr>
            <a:r>
              <a:rPr sz="2000" kern="0" dirty="0">
                <a:latin typeface="Times New Roman"/>
                <a:ea typeface="Times New Roman"/>
                <a:cs typeface="Times New Roman"/>
                <a:sym typeface="Times New Roman"/>
              </a:rPr>
              <a:t>Nogueira RG, et al Stroke. 2009;40:3777-83</a:t>
            </a:r>
          </a:p>
        </p:txBody>
      </p:sp>
    </p:spTree>
    <p:extLst>
      <p:ext uri="{BB962C8B-B14F-4D97-AF65-F5344CB8AC3E}">
        <p14:creationId xmlns:p14="http://schemas.microsoft.com/office/powerpoint/2010/main" val="3526203047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987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7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7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8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6" fill="hold"/>
                                        <p:tgtEl>
                                          <p:spTgt spid="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8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9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7" grpId="0" build="p" bldLvl="5" animBg="1" advAuto="0"/>
      <p:bldP spid="988" grpId="0" animBg="1" advAuto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2274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036" t="19872" r="32993" b="6549"/>
          <a:stretch>
            <a:fillRect/>
          </a:stretch>
        </p:blipFill>
        <p:spPr bwMode="auto">
          <a:xfrm>
            <a:off x="4566933" y="0"/>
            <a:ext cx="36004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6" name="Picture 1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6452" t="28807" r="38493" b="25642"/>
          <a:stretch/>
        </p:blipFill>
        <p:spPr bwMode="auto">
          <a:xfrm>
            <a:off x="0" y="97697"/>
            <a:ext cx="4811330" cy="6559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8" name="Line 3"/>
          <p:cNvSpPr>
            <a:spLocks noChangeShapeType="1"/>
          </p:cNvSpPr>
          <p:nvPr/>
        </p:nvSpPr>
        <p:spPr bwMode="auto">
          <a:xfrm>
            <a:off x="1312444" y="2898996"/>
            <a:ext cx="685800" cy="457200"/>
          </a:xfrm>
          <a:prstGeom prst="line">
            <a:avLst/>
          </a:prstGeom>
          <a:noFill/>
          <a:ln w="76320">
            <a:solidFill>
              <a:srgbClr val="FFFFFF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en-US">
              <a:solidFill>
                <a:srgbClr val="FFFFFF"/>
              </a:solidFill>
              <a:latin typeface="Arial" charset="0"/>
              <a:ea typeface="DejaVu Sans"/>
              <a:cs typeface="DejaVu Sans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0511653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3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967" t="18750" r="42188" b="20831"/>
          <a:stretch>
            <a:fillRect/>
          </a:stretch>
        </p:blipFill>
        <p:spPr bwMode="auto">
          <a:xfrm>
            <a:off x="0" y="-267368"/>
            <a:ext cx="4689475" cy="533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73" t="47334" r="46875" b="18686"/>
          <a:stretch/>
        </p:blipFill>
        <p:spPr bwMode="auto">
          <a:xfrm>
            <a:off x="3911266" y="2134162"/>
            <a:ext cx="5353050" cy="46168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5053353" y="1015396"/>
            <a:ext cx="399340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 smtClean="0">
                <a:solidFill>
                  <a:schemeClr val="bg1"/>
                </a:solidFill>
              </a:rPr>
              <a:t>Failed </a:t>
            </a:r>
            <a:r>
              <a:rPr lang="en-US" sz="3600" dirty="0" err="1" smtClean="0">
                <a:solidFill>
                  <a:schemeClr val="bg1"/>
                </a:solidFill>
              </a:rPr>
              <a:t>thombectomy</a:t>
            </a:r>
            <a:endParaRPr lang="en-US" sz="3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82670049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051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051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Shape 997"/>
          <p:cNvSpPr>
            <a:spLocks noGrp="1"/>
          </p:cNvSpPr>
          <p:nvPr>
            <p:ph type="title" idx="4294967295"/>
          </p:nvPr>
        </p:nvSpPr>
        <p:spPr>
          <a:xfrm>
            <a:off x="533400" y="381000"/>
            <a:ext cx="7924800" cy="1447800"/>
          </a:xfrm>
          <a:prstGeom prst="rect">
            <a:avLst/>
          </a:prstGeom>
        </p:spPr>
        <p:txBody>
          <a:bodyPr>
            <a:normAutofit/>
          </a:bodyPr>
          <a:lstStyle>
            <a:lvl1pPr defTabSz="402336">
              <a:defRPr sz="4752">
                <a:solidFill>
                  <a:srgbClr val="FFC000"/>
                </a:solidFill>
              </a:defRPr>
            </a:lvl1pPr>
          </a:lstStyle>
          <a:p>
            <a:pPr>
              <a:defRPr sz="3872" b="0">
                <a:solidFill>
                  <a:srgbClr val="000000"/>
                </a:solidFill>
              </a:defRPr>
            </a:pPr>
            <a:r>
              <a:rPr sz="4752" b="1" dirty="0">
                <a:solidFill>
                  <a:srgbClr val="FFC000"/>
                </a:solidFill>
              </a:rPr>
              <a:t>Tandem ICA plus </a:t>
            </a:r>
            <a:r>
              <a:rPr sz="4752" b="1" dirty="0" smtClean="0">
                <a:solidFill>
                  <a:srgbClr val="FFC000"/>
                </a:solidFill>
              </a:rPr>
              <a:t>MCA</a:t>
            </a:r>
            <a:r>
              <a:rPr lang="en-US" sz="4752" b="1" dirty="0" smtClean="0">
                <a:solidFill>
                  <a:srgbClr val="FFC000"/>
                </a:solidFill>
              </a:rPr>
              <a:t/>
            </a:r>
            <a:br>
              <a:rPr lang="en-US" sz="4752" b="1" dirty="0" smtClean="0">
                <a:solidFill>
                  <a:srgbClr val="FFC000"/>
                </a:solidFill>
              </a:rPr>
            </a:br>
            <a:r>
              <a:rPr lang="en-US" dirty="0" smtClean="0">
                <a:solidFill>
                  <a:schemeClr val="bg1"/>
                </a:solidFill>
              </a:rPr>
              <a:t>Failed Thrombectomy</a:t>
            </a:r>
            <a:endParaRPr sz="4752" b="1" dirty="0">
              <a:solidFill>
                <a:schemeClr val="bg1"/>
              </a:solidFill>
            </a:endParaRPr>
          </a:p>
        </p:txBody>
      </p:sp>
      <p:sp>
        <p:nvSpPr>
          <p:cNvPr id="998" name="Shape 998"/>
          <p:cNvSpPr>
            <a:spLocks noGrp="1"/>
          </p:cNvSpPr>
          <p:nvPr>
            <p:ph type="body" idx="4294967295"/>
          </p:nvPr>
        </p:nvSpPr>
        <p:spPr>
          <a:xfrm>
            <a:off x="533400" y="2253851"/>
            <a:ext cx="8102600" cy="3744577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dirty="0" smtClean="0">
                <a:solidFill>
                  <a:schemeClr val="accent3">
                    <a:lumOff val="44000"/>
                  </a:schemeClr>
                </a:solidFill>
              </a:rPr>
              <a:t>Shuttle 6 F </a:t>
            </a:r>
            <a:r>
              <a:rPr lang="en-US" dirty="0" err="1" smtClean="0">
                <a:solidFill>
                  <a:schemeClr val="accent3">
                    <a:lumOff val="44000"/>
                  </a:schemeClr>
                </a:solidFill>
              </a:rPr>
              <a:t>Sheat</a:t>
            </a:r>
            <a:endParaRPr lang="en-US" dirty="0" smtClean="0">
              <a:solidFill>
                <a:schemeClr val="accent3">
                  <a:lumOff val="44000"/>
                </a:schemeClr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dirty="0" err="1" smtClean="0">
                <a:solidFill>
                  <a:schemeClr val="accent3">
                    <a:lumOff val="44000"/>
                  </a:schemeClr>
                </a:solidFill>
              </a:rPr>
              <a:t>Synchro</a:t>
            </a:r>
            <a:r>
              <a:rPr lang="en-US" dirty="0" smtClean="0">
                <a:solidFill>
                  <a:schemeClr val="accent3">
                    <a:lumOff val="44000"/>
                  </a:schemeClr>
                </a:solidFill>
              </a:rPr>
              <a:t> 0.014 and a Gateway Balloon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dirty="0" smtClean="0">
                <a:solidFill>
                  <a:schemeClr val="accent3">
                    <a:lumOff val="44000"/>
                  </a:schemeClr>
                </a:solidFill>
              </a:rPr>
              <a:t>Angioplasty</a:t>
            </a:r>
          </a:p>
          <a:p>
            <a:pPr marL="400050" indent="-400050">
              <a:buClr>
                <a:srgbClr val="FFC000"/>
              </a:buClr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dirty="0">
                <a:solidFill>
                  <a:schemeClr val="accent3">
                    <a:lumOff val="44000"/>
                  </a:schemeClr>
                </a:solidFill>
              </a:rPr>
              <a:t>S</a:t>
            </a:r>
            <a:r>
              <a:rPr lang="en-US" dirty="0" smtClean="0">
                <a:solidFill>
                  <a:schemeClr val="accent3">
                    <a:lumOff val="44000"/>
                  </a:schemeClr>
                </a:solidFill>
              </a:rPr>
              <a:t>tenting with Wingspan or </a:t>
            </a:r>
            <a:r>
              <a:rPr lang="en-US" dirty="0" err="1" smtClean="0">
                <a:solidFill>
                  <a:schemeClr val="accent3">
                    <a:lumOff val="44000"/>
                  </a:schemeClr>
                </a:solidFill>
              </a:rPr>
              <a:t>Neuroform</a:t>
            </a:r>
            <a:r>
              <a:rPr lang="en-US" dirty="0" smtClean="0">
                <a:solidFill>
                  <a:schemeClr val="accent3">
                    <a:lumOff val="44000"/>
                  </a:schemeClr>
                </a:solidFill>
              </a:rPr>
              <a:t> Atlas </a:t>
            </a:r>
            <a:endParaRPr lang="en-US" dirty="0">
              <a:solidFill>
                <a:schemeClr val="accent3">
                  <a:lumOff val="44000"/>
                </a:schemeClr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dirty="0" smtClean="0">
                <a:solidFill>
                  <a:schemeClr val="accent3">
                    <a:lumOff val="44000"/>
                  </a:schemeClr>
                </a:solidFill>
              </a:rPr>
              <a:t>If more proximal can try Coronary </a:t>
            </a:r>
            <a:r>
              <a:rPr lang="en-US" dirty="0" smtClean="0">
                <a:solidFill>
                  <a:schemeClr val="accent3">
                    <a:lumOff val="44000"/>
                  </a:schemeClr>
                </a:solidFill>
              </a:rPr>
              <a:t>Balloon Mounted </a:t>
            </a:r>
            <a:r>
              <a:rPr lang="en-US" dirty="0" err="1" smtClean="0">
                <a:solidFill>
                  <a:schemeClr val="accent3">
                    <a:lumOff val="44000"/>
                  </a:schemeClr>
                </a:solidFill>
              </a:rPr>
              <a:t>Strents</a:t>
            </a:r>
            <a:endParaRPr dirty="0">
              <a:solidFill>
                <a:schemeClr val="accent3">
                  <a:lumOff val="44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2221925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515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438" t="19792" r="35939" b="15625"/>
          <a:stretch>
            <a:fillRect/>
          </a:stretch>
        </p:blipFill>
        <p:spPr bwMode="auto">
          <a:xfrm>
            <a:off x="0" y="0"/>
            <a:ext cx="4602163" cy="548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515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88" t="12715" r="32236" b="18321"/>
          <a:stretch>
            <a:fillRect/>
          </a:stretch>
        </p:blipFill>
        <p:spPr bwMode="auto">
          <a:xfrm>
            <a:off x="2839452" y="374316"/>
            <a:ext cx="67056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3558107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051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051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6177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5781" t="35417" r="41408"/>
          <a:stretch>
            <a:fillRect/>
          </a:stretch>
        </p:blipFill>
        <p:spPr bwMode="auto">
          <a:xfrm>
            <a:off x="0" y="0"/>
            <a:ext cx="464502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  <p:pic>
        <p:nvPicPr>
          <p:cNvPr id="30617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623" t="26274" r="38283" b="9723"/>
          <a:stretch>
            <a:fillRect/>
          </a:stretch>
        </p:blipFill>
        <p:spPr bwMode="auto">
          <a:xfrm>
            <a:off x="2743200" y="0"/>
            <a:ext cx="658495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1850171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7" dur="500" fill="hold"/>
                                        <p:tgtEl>
                                          <p:spTgt spid="3061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8" dur="500" fill="hold"/>
                                        <p:tgtEl>
                                          <p:spTgt spid="3061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repl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repl">
                                        <p:cTn id="13" dur="5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  <p:tav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14" dur="500" fill="hold"/>
                                        <p:tgtEl>
                                          <p:spTgt spid="3061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100000">
                                          <p:val>
                                            <p:strVal val="1+#ppt_h/2"/>
                                          </p:val>
                                        </p:tav>
                                        <p:tav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6370" name="Picture 1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703"/>
          <a:stretch>
            <a:fillRect/>
          </a:stretch>
        </p:blipFill>
        <p:spPr bwMode="auto">
          <a:xfrm>
            <a:off x="990600" y="0"/>
            <a:ext cx="6702425" cy="708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974612103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0" name="Shape 1060"/>
          <p:cNvSpPr>
            <a:spLocks noGrp="1"/>
          </p:cNvSpPr>
          <p:nvPr>
            <p:ph type="title" idx="4294967295"/>
          </p:nvPr>
        </p:nvSpPr>
        <p:spPr>
          <a:xfrm>
            <a:off x="381000" y="2133600"/>
            <a:ext cx="8305800" cy="1619250"/>
          </a:xfrm>
          <a:prstGeom prst="rect">
            <a:avLst/>
          </a:prstGeom>
          <a:ln>
            <a:solidFill>
              <a:srgbClr val="FF0000"/>
            </a:solidFill>
          </a:ln>
        </p:spPr>
        <p:txBody>
          <a:bodyPr>
            <a:normAutofit/>
          </a:bodyPr>
          <a:lstStyle>
            <a:lvl1pPr>
              <a:defRPr sz="7200" b="0">
                <a:solidFill>
                  <a:srgbClr val="FFC000"/>
                </a:solidFill>
              </a:defRPr>
            </a:lvl1pPr>
          </a:lstStyle>
          <a:p>
            <a:pPr>
              <a:defRPr sz="4400">
                <a:solidFill>
                  <a:srgbClr val="000000"/>
                </a:solidFill>
              </a:defRPr>
            </a:pPr>
            <a:r>
              <a:rPr sz="7200" dirty="0">
                <a:solidFill>
                  <a:srgbClr val="FFC000"/>
                </a:solidFill>
              </a:rPr>
              <a:t>ICA </a:t>
            </a:r>
            <a:r>
              <a:rPr sz="7200" dirty="0" smtClean="0">
                <a:solidFill>
                  <a:srgbClr val="FFC000"/>
                </a:solidFill>
              </a:rPr>
              <a:t>Dissection</a:t>
            </a:r>
            <a:r>
              <a:rPr lang="en-US" sz="7200" dirty="0" smtClean="0">
                <a:solidFill>
                  <a:srgbClr val="FFC000"/>
                </a:solidFill>
              </a:rPr>
              <a:t>s</a:t>
            </a:r>
            <a:endParaRPr sz="7200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887474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4" name="Group 1064"/>
          <p:cNvGrpSpPr/>
          <p:nvPr/>
        </p:nvGrpSpPr>
        <p:grpSpPr>
          <a:xfrm>
            <a:off x="685800" y="609598"/>
            <a:ext cx="7772400" cy="1143004"/>
            <a:chOff x="0" y="-1"/>
            <a:chExt cx="7772400" cy="1143002"/>
          </a:xfrm>
        </p:grpSpPr>
        <p:sp>
          <p:nvSpPr>
            <p:cNvPr id="1062" name="Shape 1062"/>
            <p:cNvSpPr/>
            <p:nvPr/>
          </p:nvSpPr>
          <p:spPr>
            <a:xfrm>
              <a:off x="0" y="-1"/>
              <a:ext cx="7772400" cy="1143002"/>
            </a:xfrm>
            <a:prstGeom prst="rect">
              <a:avLst/>
            </a:prstGeom>
            <a:solidFill>
              <a:srgbClr val="16165D"/>
            </a:solidFill>
            <a:ln w="12700" cap="flat">
              <a:noFill/>
              <a:miter lim="400000"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hangingPunct="0">
                <a:tabLst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5400" b="1">
                  <a:solidFill>
                    <a:srgbClr val="FFC000"/>
                  </a:solidFill>
                </a:defRPr>
              </a:pPr>
              <a:endParaRPr sz="5400" b="1" ker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1063" name="Shape 1063"/>
            <p:cNvSpPr/>
            <p:nvPr/>
          </p:nvSpPr>
          <p:spPr>
            <a:xfrm>
              <a:off x="0" y="186783"/>
              <a:ext cx="7772400" cy="769438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5719" tIns="45719" rIns="45719" bIns="45719" numCol="1" anchor="ctr">
              <a:spAutoFit/>
            </a:bodyPr>
            <a:lstStyle>
              <a:lvl1pPr algn="ctr" defTabSz="457200">
                <a:tabLst>
                  <a:tab pos="914400" algn="l"/>
                  <a:tab pos="1828800" algn="l"/>
                  <a:tab pos="2743200" algn="l"/>
                  <a:tab pos="3657600" algn="l"/>
                  <a:tab pos="4572000" algn="l"/>
                  <a:tab pos="5486400" algn="l"/>
                  <a:tab pos="6400800" algn="l"/>
                  <a:tab pos="7315200" algn="l"/>
                  <a:tab pos="8229600" algn="l"/>
                  <a:tab pos="9144000" algn="l"/>
                  <a:tab pos="10058400" algn="l"/>
                </a:tabLst>
                <a:defRPr sz="5400" b="1">
                  <a:solidFill>
                    <a:srgbClr val="FFC000"/>
                  </a:solidFill>
                </a:defRPr>
              </a:lvl1pPr>
            </a:lstStyle>
            <a:p>
              <a:pPr hangingPunct="0">
                <a:defRPr sz="3200" b="0">
                  <a:solidFill>
                    <a:srgbClr val="000000"/>
                  </a:solidFill>
                </a:defRPr>
              </a:pPr>
              <a:r>
                <a:rPr sz="4400" kern="0" dirty="0">
                  <a:solidFill>
                    <a:srgbClr val="FFFF00"/>
                  </a:solidFill>
                  <a:latin typeface="Times New Roman"/>
                  <a:ea typeface="Times New Roman"/>
                  <a:cs typeface="Times New Roman"/>
                  <a:sym typeface="Times New Roman"/>
                </a:rPr>
                <a:t>Patient</a:t>
              </a:r>
            </a:p>
          </p:txBody>
        </p:sp>
      </p:grpSp>
      <p:sp>
        <p:nvSpPr>
          <p:cNvPr id="1065" name="Shape 1065"/>
          <p:cNvSpPr/>
          <p:nvPr/>
        </p:nvSpPr>
        <p:spPr>
          <a:xfrm>
            <a:off x="685800" y="1981200"/>
            <a:ext cx="7772400" cy="4569326"/>
          </a:xfrm>
          <a:prstGeom prst="rect">
            <a:avLst/>
          </a:prstGeom>
          <a:solidFill>
            <a:srgbClr val="16165D"/>
          </a:solidFill>
          <a:ln w="12700" cap="flat">
            <a:noFill/>
            <a:miter lim="400000"/>
          </a:ln>
          <a:effectLst/>
        </p:spPr>
        <p:txBody>
          <a:bodyPr wrap="square" lIns="45719" tIns="45719" rIns="45719" bIns="45719" numCol="1" anchor="t">
            <a:noAutofit/>
          </a:bodyPr>
          <a:lstStyle/>
          <a:p>
            <a:pPr marL="298648" indent="-298648" hangingPunct="0">
              <a:lnSpc>
                <a:spcPct val="90000"/>
              </a:lnSpc>
              <a:spcBef>
                <a:spcPts val="700"/>
              </a:spcBef>
              <a:buClr>
                <a:srgbClr val="FFC000"/>
              </a:buClr>
              <a:buSzPct val="85000"/>
              <a:buFont typeface="Wingdings"/>
              <a:buChar char="▪"/>
              <a:tabLst>
                <a:tab pos="330200" algn="l"/>
                <a:tab pos="901700" algn="l"/>
                <a:tab pos="1816100" algn="l"/>
                <a:tab pos="2730500" algn="l"/>
                <a:tab pos="3644900" algn="l"/>
                <a:tab pos="4559300" algn="l"/>
                <a:tab pos="5473700" algn="l"/>
                <a:tab pos="6388100" algn="l"/>
                <a:tab pos="7302500" algn="l"/>
                <a:tab pos="8216900" algn="l"/>
                <a:tab pos="9131300" algn="l"/>
                <a:tab pos="10045700" algn="l"/>
              </a:tabLst>
              <a:defRPr sz="3200"/>
            </a:pPr>
            <a:r>
              <a:rPr lang="en-US" sz="28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40 year old woman found by her husband with aphasia and right hemiparesis NIHSS = 18</a:t>
            </a:r>
          </a:p>
          <a:p>
            <a:pPr marL="298648" indent="-298648" hangingPunct="0">
              <a:lnSpc>
                <a:spcPct val="90000"/>
              </a:lnSpc>
              <a:spcBef>
                <a:spcPts val="700"/>
              </a:spcBef>
              <a:buClr>
                <a:srgbClr val="FFC000"/>
              </a:buClr>
              <a:buSzPct val="85000"/>
              <a:buFont typeface="Wingdings"/>
              <a:buChar char="▪"/>
              <a:tabLst>
                <a:tab pos="330200" algn="l"/>
                <a:tab pos="901700" algn="l"/>
                <a:tab pos="1816100" algn="l"/>
                <a:tab pos="2730500" algn="l"/>
                <a:tab pos="3644900" algn="l"/>
                <a:tab pos="4559300" algn="l"/>
                <a:tab pos="5473700" algn="l"/>
                <a:tab pos="6388100" algn="l"/>
                <a:tab pos="7302500" algn="l"/>
                <a:tab pos="8216900" algn="l"/>
                <a:tab pos="9131300" algn="l"/>
                <a:tab pos="10045700" algn="l"/>
              </a:tabLst>
              <a:defRPr sz="3200"/>
            </a:pPr>
            <a:r>
              <a:rPr lang="en-US" sz="28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IV </a:t>
            </a:r>
            <a:r>
              <a:rPr lang="en-US" sz="2800" kern="0" dirty="0" err="1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tPA</a:t>
            </a:r>
            <a:r>
              <a:rPr lang="en-US" sz="28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given within 1:15 min after symptom onset</a:t>
            </a:r>
          </a:p>
          <a:p>
            <a:pPr marL="298648" indent="-298648" hangingPunct="0">
              <a:lnSpc>
                <a:spcPct val="90000"/>
              </a:lnSpc>
              <a:spcBef>
                <a:spcPts val="700"/>
              </a:spcBef>
              <a:buClr>
                <a:srgbClr val="FFC000"/>
              </a:buClr>
              <a:buSzPct val="85000"/>
              <a:buFont typeface="Wingdings"/>
              <a:buChar char="▪"/>
              <a:tabLst>
                <a:tab pos="330200" algn="l"/>
                <a:tab pos="901700" algn="l"/>
                <a:tab pos="1816100" algn="l"/>
                <a:tab pos="2730500" algn="l"/>
                <a:tab pos="3644900" algn="l"/>
                <a:tab pos="4559300" algn="l"/>
                <a:tab pos="5473700" algn="l"/>
                <a:tab pos="6388100" algn="l"/>
                <a:tab pos="7302500" algn="l"/>
                <a:tab pos="8216900" algn="l"/>
                <a:tab pos="9131300" algn="l"/>
                <a:tab pos="10045700" algn="l"/>
              </a:tabLst>
              <a:defRPr sz="3200"/>
            </a:pPr>
            <a:r>
              <a:rPr lang="en-US" sz="28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Improved NIHSS = 6</a:t>
            </a:r>
          </a:p>
          <a:p>
            <a:pPr marL="298648" indent="-298648" hangingPunct="0">
              <a:lnSpc>
                <a:spcPct val="90000"/>
              </a:lnSpc>
              <a:spcBef>
                <a:spcPts val="700"/>
              </a:spcBef>
              <a:buClr>
                <a:srgbClr val="FFC000"/>
              </a:buClr>
              <a:buSzPct val="85000"/>
              <a:buFont typeface="Wingdings"/>
              <a:buChar char="▪"/>
              <a:tabLst>
                <a:tab pos="330200" algn="l"/>
                <a:tab pos="901700" algn="l"/>
                <a:tab pos="1816100" algn="l"/>
                <a:tab pos="2730500" algn="l"/>
                <a:tab pos="3644900" algn="l"/>
                <a:tab pos="4559300" algn="l"/>
                <a:tab pos="5473700" algn="l"/>
                <a:tab pos="6388100" algn="l"/>
                <a:tab pos="7302500" algn="l"/>
                <a:tab pos="8216900" algn="l"/>
                <a:tab pos="9131300" algn="l"/>
                <a:tab pos="10045700" algn="l"/>
              </a:tabLst>
              <a:defRPr sz="3200"/>
            </a:pPr>
            <a:r>
              <a:rPr lang="en-US" sz="28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20 min later worsened, </a:t>
            </a:r>
          </a:p>
          <a:p>
            <a:pPr marL="298648" indent="-298648" hangingPunct="0">
              <a:lnSpc>
                <a:spcPct val="90000"/>
              </a:lnSpc>
              <a:spcBef>
                <a:spcPts val="700"/>
              </a:spcBef>
              <a:buClr>
                <a:srgbClr val="FFC000"/>
              </a:buClr>
              <a:buSzPct val="85000"/>
              <a:buFont typeface="Wingdings"/>
              <a:buChar char="▪"/>
              <a:tabLst>
                <a:tab pos="330200" algn="l"/>
                <a:tab pos="901700" algn="l"/>
                <a:tab pos="1816100" algn="l"/>
                <a:tab pos="2730500" algn="l"/>
                <a:tab pos="3644900" algn="l"/>
                <a:tab pos="4559300" algn="l"/>
                <a:tab pos="5473700" algn="l"/>
                <a:tab pos="6388100" algn="l"/>
                <a:tab pos="7302500" algn="l"/>
                <a:tab pos="8216900" algn="l"/>
                <a:tab pos="9131300" algn="l"/>
                <a:tab pos="10045700" algn="l"/>
              </a:tabLst>
              <a:defRPr sz="3200"/>
            </a:pPr>
            <a:r>
              <a:rPr lang="en-US" sz="28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Repeat CT unchanged </a:t>
            </a:r>
          </a:p>
          <a:p>
            <a:pPr marL="298648" indent="-298648" hangingPunct="0">
              <a:lnSpc>
                <a:spcPct val="90000"/>
              </a:lnSpc>
              <a:spcBef>
                <a:spcPts val="700"/>
              </a:spcBef>
              <a:buClr>
                <a:srgbClr val="FFC000"/>
              </a:buClr>
              <a:buSzPct val="85000"/>
              <a:buFont typeface="Wingdings"/>
              <a:buChar char="▪"/>
              <a:tabLst>
                <a:tab pos="330200" algn="l"/>
                <a:tab pos="901700" algn="l"/>
                <a:tab pos="1816100" algn="l"/>
                <a:tab pos="2730500" algn="l"/>
                <a:tab pos="3644900" algn="l"/>
                <a:tab pos="4559300" algn="l"/>
                <a:tab pos="5473700" algn="l"/>
                <a:tab pos="6388100" algn="l"/>
                <a:tab pos="7302500" algn="l"/>
                <a:tab pos="8216900" algn="l"/>
                <a:tab pos="9131300" algn="l"/>
                <a:tab pos="10045700" algn="l"/>
              </a:tabLst>
              <a:defRPr sz="3200"/>
            </a:pPr>
            <a:r>
              <a:rPr lang="en-US" sz="28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CTA: ICA </a:t>
            </a:r>
            <a:r>
              <a:rPr lang="en-US" sz="2800" kern="0" dirty="0" smtClea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occlusion </a:t>
            </a:r>
            <a:endParaRPr lang="en-US" sz="2800" kern="0" dirty="0">
              <a:solidFill>
                <a:srgbClr val="8F8F8F">
                  <a:lumOff val="44000"/>
                </a:srgb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marL="298648" indent="-298648" hangingPunct="0">
              <a:lnSpc>
                <a:spcPct val="90000"/>
              </a:lnSpc>
              <a:spcBef>
                <a:spcPts val="700"/>
              </a:spcBef>
              <a:buClr>
                <a:srgbClr val="FFC000"/>
              </a:buClr>
              <a:buSzPct val="85000"/>
              <a:buFont typeface="Wingdings"/>
              <a:buChar char="▪"/>
              <a:tabLst>
                <a:tab pos="330200" algn="l"/>
                <a:tab pos="901700" algn="l"/>
                <a:tab pos="1816100" algn="l"/>
                <a:tab pos="2730500" algn="l"/>
                <a:tab pos="3644900" algn="l"/>
                <a:tab pos="4559300" algn="l"/>
                <a:tab pos="5473700" algn="l"/>
                <a:tab pos="6388100" algn="l"/>
                <a:tab pos="7302500" algn="l"/>
                <a:tab pos="8216900" algn="l"/>
                <a:tab pos="9131300" algn="l"/>
                <a:tab pos="10045700" algn="l"/>
              </a:tabLst>
              <a:defRPr sz="3200"/>
            </a:pPr>
            <a:r>
              <a:rPr lang="en-US" sz="28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Angiogram started, approximately 2:30 min  after </a:t>
            </a:r>
            <a:r>
              <a:rPr lang="en-US" sz="2800" kern="0" dirty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r>
              <a:rPr lang="en-US" sz="2800" kern="0" dirty="0" smtClea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worsening</a:t>
            </a:r>
            <a:r>
              <a:rPr lang="en-US" sz="2800" kern="0" dirty="0" smtClea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 </a:t>
            </a:r>
            <a:endParaRPr lang="en-US" sz="2800" kern="0" dirty="0">
              <a:solidFill>
                <a:srgbClr val="8F8F8F">
                  <a:lumOff val="44000"/>
                </a:srgb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956131563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6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6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6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6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6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0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6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0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06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69" name="image.jpg"/>
          <p:cNvPicPr>
            <a:picLocks noChangeAspect="1"/>
          </p:cNvPicPr>
          <p:nvPr/>
        </p:nvPicPr>
        <p:blipFill>
          <a:blip r:embed="rId2">
            <a:extLst/>
          </a:blip>
          <a:srcRect l="14117" t="15292" r="10881"/>
          <a:stretch>
            <a:fillRect/>
          </a:stretch>
        </p:blipFill>
        <p:spPr>
          <a:xfrm>
            <a:off x="4419600" y="647699"/>
            <a:ext cx="4857750" cy="5486926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0" name="image.jpg"/>
          <p:cNvPicPr>
            <a:picLocks noChangeAspect="1"/>
          </p:cNvPicPr>
          <p:nvPr/>
        </p:nvPicPr>
        <p:blipFill>
          <a:blip r:embed="rId3">
            <a:extLst/>
          </a:blip>
          <a:srcRect l="19767" t="8082" r="4089"/>
          <a:stretch>
            <a:fillRect/>
          </a:stretch>
        </p:blipFill>
        <p:spPr>
          <a:xfrm>
            <a:off x="-152400" y="304800"/>
            <a:ext cx="5081588" cy="6065056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354481672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2" name="image.jpg"/>
          <p:cNvPicPr>
            <a:picLocks noChangeAspect="1"/>
          </p:cNvPicPr>
          <p:nvPr/>
        </p:nvPicPr>
        <p:blipFill>
          <a:blip r:embed="rId2">
            <a:extLst/>
          </a:blip>
          <a:srcRect l="32221" t="9226" r="36119" b="7710"/>
          <a:stretch>
            <a:fillRect/>
          </a:stretch>
        </p:blipFill>
        <p:spPr>
          <a:xfrm>
            <a:off x="0" y="-1"/>
            <a:ext cx="3581400" cy="6858001"/>
          </a:xfrm>
          <a:prstGeom prst="rect">
            <a:avLst/>
          </a:prstGeom>
          <a:ln w="12700">
            <a:miter lim="400000"/>
          </a:ln>
        </p:spPr>
      </p:pic>
      <p:pic>
        <p:nvPicPr>
          <p:cNvPr id="1073" name="murphy2.jpg"/>
          <p:cNvPicPr>
            <a:picLocks noChangeAspect="1"/>
          </p:cNvPicPr>
          <p:nvPr/>
        </p:nvPicPr>
        <p:blipFill>
          <a:blip r:embed="rId3">
            <a:extLst/>
          </a:blip>
          <a:srcRect l="15510" t="5976" r="32417" b="10371"/>
          <a:stretch>
            <a:fillRect/>
          </a:stretch>
        </p:blipFill>
        <p:spPr>
          <a:xfrm>
            <a:off x="3509962" y="-1"/>
            <a:ext cx="5634038" cy="6858001"/>
          </a:xfrm>
          <a:prstGeom prst="rect">
            <a:avLst/>
          </a:prstGeom>
          <a:ln w="12700">
            <a:miter lim="400000"/>
          </a:ln>
        </p:spPr>
      </p:pic>
      <p:sp>
        <p:nvSpPr>
          <p:cNvPr id="1074" name="Shape 1074"/>
          <p:cNvSpPr/>
          <p:nvPr/>
        </p:nvSpPr>
        <p:spPr>
          <a:xfrm>
            <a:off x="3175" y="6400800"/>
            <a:ext cx="919200" cy="42355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6799" tIns="46799" rIns="46799" bIns="46799">
            <a:spAutoFit/>
          </a:bodyPr>
          <a:lstStyle>
            <a:lvl1pPr defTabSz="457200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FF00"/>
                </a:solidFill>
              </a:defRPr>
            </a:lvl1pPr>
          </a:lstStyle>
          <a:p>
            <a:pPr hangingPunct="0">
              <a:defRPr sz="3200">
                <a:solidFill>
                  <a:srgbClr val="000000"/>
                </a:solidFill>
              </a:defRPr>
            </a:pPr>
            <a:r>
              <a:rPr kern="0">
                <a:latin typeface="Times New Roman"/>
                <a:ea typeface="Times New Roman"/>
                <a:cs typeface="Times New Roman"/>
                <a:sym typeface="Times New Roman"/>
              </a:rPr>
              <a:t>LCCA</a:t>
            </a:r>
          </a:p>
        </p:txBody>
      </p:sp>
    </p:spTree>
    <p:extLst>
      <p:ext uri="{BB962C8B-B14F-4D97-AF65-F5344CB8AC3E}">
        <p14:creationId xmlns:p14="http://schemas.microsoft.com/office/powerpoint/2010/main" val="2851632494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2" name="Rectangle 2"/>
          <p:cNvSpPr>
            <a:spLocks noChangeArrowheads="1"/>
          </p:cNvSpPr>
          <p:nvPr/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14400" hangingPunct="0"/>
            <a:endParaRPr lang="en-US" kern="0">
              <a:solidFill>
                <a:srgbClr val="000000"/>
              </a:solidFill>
              <a:latin typeface="Times New Roman"/>
              <a:ea typeface="ＭＳ Ｐゴシック" charset="0"/>
              <a:cs typeface="DejaVu Sans" charset="0"/>
              <a:sym typeface="Times New Roman"/>
            </a:endParaRPr>
          </a:p>
        </p:txBody>
      </p:sp>
      <p:sp>
        <p:nvSpPr>
          <p:cNvPr id="107523" name="Rectangle 3"/>
          <p:cNvSpPr>
            <a:spLocks noChangeArrowheads="1"/>
          </p:cNvSpPr>
          <p:nvPr/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pPr defTabSz="914400" hangingPunct="0"/>
            <a:endParaRPr lang="en-US" kern="0">
              <a:solidFill>
                <a:srgbClr val="000000"/>
              </a:solidFill>
              <a:latin typeface="Times New Roman"/>
              <a:ea typeface="ＭＳ Ｐゴシック" charset="0"/>
              <a:cs typeface="DejaVu Sans" charset="0"/>
              <a:sym typeface="Times New Roman"/>
            </a:endParaRPr>
          </a:p>
        </p:txBody>
      </p:sp>
      <p:pic>
        <p:nvPicPr>
          <p:cNvPr id="107524" name="Picture 3" descr="murphy2"/>
          <p:cNvPicPr>
            <a:picLocks noChangeAspect="1"/>
          </p:cNvPicPr>
          <p:nvPr/>
        </p:nvPicPr>
        <p:blipFill>
          <a:blip r:embed="rId3">
            <a:lum bright="18000" contrast="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5603875" cy="5200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7525" name="Picture 2" descr="bad stroke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1143000"/>
            <a:ext cx="5056188" cy="556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988168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75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75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7" name="Shape 997"/>
          <p:cNvSpPr>
            <a:spLocks noGrp="1"/>
          </p:cNvSpPr>
          <p:nvPr>
            <p:ph type="title" idx="4294967295"/>
          </p:nvPr>
        </p:nvSpPr>
        <p:spPr>
          <a:xfrm>
            <a:off x="533400" y="381000"/>
            <a:ext cx="7924800" cy="1447800"/>
          </a:xfrm>
          <a:prstGeom prst="rect">
            <a:avLst/>
          </a:prstGeom>
        </p:spPr>
        <p:txBody>
          <a:bodyPr>
            <a:normAutofit fontScale="90000"/>
          </a:bodyPr>
          <a:lstStyle>
            <a:lvl1pPr defTabSz="402336">
              <a:defRPr sz="4752">
                <a:solidFill>
                  <a:srgbClr val="FFC000"/>
                </a:solidFill>
              </a:defRPr>
            </a:lvl1pPr>
          </a:lstStyle>
          <a:p>
            <a:pPr>
              <a:defRPr sz="3872" b="0">
                <a:solidFill>
                  <a:srgbClr val="000000"/>
                </a:solidFill>
              </a:defRPr>
            </a:pPr>
            <a:r>
              <a:rPr sz="4752" b="1" dirty="0" smtClean="0">
                <a:solidFill>
                  <a:srgbClr val="FFC000"/>
                </a:solidFill>
              </a:rPr>
              <a:t>ICA </a:t>
            </a:r>
            <a:r>
              <a:rPr lang="en-US" sz="4752" b="1" dirty="0" smtClean="0">
                <a:solidFill>
                  <a:srgbClr val="FFC000"/>
                </a:solidFill>
              </a:rPr>
              <a:t>Dissection </a:t>
            </a:r>
            <a:r>
              <a:rPr sz="4752" b="1" dirty="0" smtClean="0">
                <a:solidFill>
                  <a:srgbClr val="FFC000"/>
                </a:solidFill>
              </a:rPr>
              <a:t>plus MCA</a:t>
            </a:r>
            <a:r>
              <a:rPr lang="en-US" sz="4752" b="1" dirty="0" smtClean="0">
                <a:solidFill>
                  <a:srgbClr val="FFC000"/>
                </a:solidFill>
              </a:rPr>
              <a:t> occlusion: How I do it</a:t>
            </a:r>
            <a:endParaRPr sz="4752" b="1" dirty="0">
              <a:solidFill>
                <a:srgbClr val="FFC000"/>
              </a:solidFill>
            </a:endParaRPr>
          </a:p>
        </p:txBody>
      </p:sp>
      <p:sp>
        <p:nvSpPr>
          <p:cNvPr id="998" name="Shape 998"/>
          <p:cNvSpPr>
            <a:spLocks noGrp="1"/>
          </p:cNvSpPr>
          <p:nvPr>
            <p:ph type="body" idx="4294967295"/>
          </p:nvPr>
        </p:nvSpPr>
        <p:spPr>
          <a:xfrm>
            <a:off x="533400" y="1904999"/>
            <a:ext cx="7924800" cy="4378159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400050" lvl="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>
                <a:solidFill>
                  <a:srgbClr val="8F8F8F">
                    <a:lumOff val="44000"/>
                  </a:srgbClr>
                </a:solidFill>
              </a:rPr>
              <a:t>Cello Balloon Guide or Shuttle 6 F </a:t>
            </a:r>
            <a:r>
              <a:rPr lang="en-US" sz="2800" dirty="0" smtClean="0">
                <a:solidFill>
                  <a:srgbClr val="8F8F8F">
                    <a:lumOff val="44000"/>
                  </a:srgbClr>
                </a:solidFill>
              </a:rPr>
              <a:t>Sheath</a:t>
            </a:r>
            <a:endParaRPr lang="en-US" sz="2800" dirty="0">
              <a:solidFill>
                <a:srgbClr val="8F8F8F">
                  <a:lumOff val="44000"/>
                </a:srgbClr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Cross the Occlusion is easy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Synchro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0.014 and a </a:t>
            </a: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microcatheter</a:t>
            </a:r>
            <a:endParaRPr lang="en-US" sz="2800" dirty="0" smtClean="0">
              <a:solidFill>
                <a:srgbClr val="FFFFFF"/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rgbClr val="FFFFFF"/>
                </a:solidFill>
              </a:rPr>
              <a:t>True lumen? </a:t>
            </a:r>
            <a:r>
              <a:rPr lang="en-US" sz="2800" dirty="0" err="1" smtClean="0">
                <a:solidFill>
                  <a:srgbClr val="FFFFFF"/>
                </a:solidFill>
              </a:rPr>
              <a:t>Angio</a:t>
            </a:r>
            <a:r>
              <a:rPr lang="en-US" sz="2800" dirty="0" smtClean="0">
                <a:solidFill>
                  <a:srgbClr val="FFFFFF"/>
                </a:solidFill>
              </a:rPr>
              <a:t> from </a:t>
            </a:r>
            <a:r>
              <a:rPr lang="en-US" sz="2800" dirty="0" err="1" smtClean="0">
                <a:solidFill>
                  <a:srgbClr val="FFFFFF"/>
                </a:solidFill>
              </a:rPr>
              <a:t>microcatheter</a:t>
            </a:r>
            <a:r>
              <a:rPr lang="en-US" sz="2800" dirty="0" smtClean="0">
                <a:solidFill>
                  <a:srgbClr val="FFFFFF"/>
                </a:solidFill>
              </a:rPr>
              <a:t> 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rgbClr val="FFFFFF"/>
                </a:solidFill>
              </a:rPr>
              <a:t>Direct stenting, no angioplasty 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rgbClr val="FFFFFF"/>
                </a:solidFill>
              </a:rPr>
              <a:t>Stenting all </a:t>
            </a:r>
            <a:r>
              <a:rPr lang="en-US" sz="2800" dirty="0">
                <a:solidFill>
                  <a:srgbClr val="FFFFFF"/>
                </a:solidFill>
              </a:rPr>
              <a:t>the way </a:t>
            </a:r>
            <a:r>
              <a:rPr lang="en-US" sz="2800" dirty="0" smtClean="0">
                <a:solidFill>
                  <a:srgbClr val="FFFFFF"/>
                </a:solidFill>
              </a:rPr>
              <a:t>to scull base, may need 2 stents</a:t>
            </a: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Once crossed, </a:t>
            </a:r>
            <a:r>
              <a:rPr lang="en-US" sz="2800" dirty="0" err="1" smtClean="0">
                <a:solidFill>
                  <a:schemeClr val="accent3">
                    <a:lumOff val="44000"/>
                  </a:schemeClr>
                </a:solidFill>
              </a:rPr>
              <a:t>baloon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 guide, Marksman and Solitaire in the MCA</a:t>
            </a:r>
          </a:p>
          <a:p>
            <a:pPr marL="0" indent="0">
              <a:buClr>
                <a:srgbClr val="FFC000"/>
              </a:buClr>
              <a:buSzPct val="100000"/>
              <a:defRPr>
                <a:solidFill>
                  <a:srgbClr val="000000"/>
                </a:solidFill>
              </a:defRPr>
            </a:pPr>
            <a:endParaRPr lang="en-US" sz="2800" dirty="0" smtClean="0">
              <a:solidFill>
                <a:schemeClr val="accent3">
                  <a:lumOff val="44000"/>
                </a:schemeClr>
              </a:solidFill>
            </a:endParaRPr>
          </a:p>
          <a:p>
            <a:pPr marL="400050" indent="-400050">
              <a:buClr>
                <a:srgbClr val="FFC000"/>
              </a:buClr>
              <a:buSzPct val="100000"/>
              <a:buFont typeface="Wingdings"/>
              <a:buChar char="▪"/>
              <a:defRPr>
                <a:solidFill>
                  <a:srgbClr val="000000"/>
                </a:solidFill>
              </a:defRPr>
            </a:pPr>
            <a:endParaRPr sz="2800" dirty="0">
              <a:solidFill>
                <a:schemeClr val="accent3">
                  <a:lumOff val="44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608489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9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9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99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9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9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99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9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99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76" name="image.jpg"/>
          <p:cNvPicPr>
            <a:picLocks noChangeAspect="1"/>
          </p:cNvPicPr>
          <p:nvPr/>
        </p:nvPicPr>
        <p:blipFill rotWithShape="1">
          <a:blip r:embed="rId2">
            <a:extLst/>
          </a:blip>
          <a:srcRect l="38282" t="22655" r="28907" b="20310"/>
          <a:stretch/>
        </p:blipFill>
        <p:spPr>
          <a:xfrm>
            <a:off x="4711115" y="-45209"/>
            <a:ext cx="3971958" cy="6903209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age.jpg"/>
          <p:cNvPicPr>
            <a:picLocks noChangeAspect="1"/>
          </p:cNvPicPr>
          <p:nvPr/>
        </p:nvPicPr>
        <p:blipFill>
          <a:blip r:embed="rId3">
            <a:extLst/>
          </a:blip>
          <a:srcRect l="32221" t="9226" r="36119" b="7710"/>
          <a:stretch>
            <a:fillRect/>
          </a:stretch>
        </p:blipFill>
        <p:spPr>
          <a:xfrm>
            <a:off x="0" y="-1"/>
            <a:ext cx="3581400" cy="6858001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021282396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.jpg"/>
          <p:cNvPicPr>
            <a:picLocks noChangeAspect="1"/>
          </p:cNvPicPr>
          <p:nvPr/>
        </p:nvPicPr>
        <p:blipFill>
          <a:blip r:embed="rId2">
            <a:extLst/>
          </a:blip>
          <a:srcRect l="42970" t="20074"/>
          <a:stretch>
            <a:fillRect/>
          </a:stretch>
        </p:blipFill>
        <p:spPr>
          <a:xfrm>
            <a:off x="-1144338" y="0"/>
            <a:ext cx="4892676" cy="6858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3" name="image.jpg"/>
          <p:cNvPicPr>
            <a:picLocks noChangeAspect="1"/>
          </p:cNvPicPr>
          <p:nvPr/>
        </p:nvPicPr>
        <p:blipFill>
          <a:blip r:embed="rId3">
            <a:extLst/>
          </a:blip>
          <a:srcRect l="50926" t="32162" r="22738" b="25514"/>
          <a:stretch>
            <a:fillRect/>
          </a:stretch>
        </p:blipFill>
        <p:spPr>
          <a:xfrm>
            <a:off x="1871580" y="0"/>
            <a:ext cx="4979899" cy="5842000"/>
          </a:xfrm>
          <a:prstGeom prst="rect">
            <a:avLst/>
          </a:prstGeom>
          <a:ln w="12700">
            <a:miter lim="400000"/>
          </a:ln>
        </p:spPr>
      </p:pic>
      <p:pic>
        <p:nvPicPr>
          <p:cNvPr id="4" name="image.jpg"/>
          <p:cNvPicPr>
            <a:picLocks noChangeAspect="1"/>
          </p:cNvPicPr>
          <p:nvPr/>
        </p:nvPicPr>
        <p:blipFill>
          <a:blip r:embed="rId4">
            <a:extLst/>
          </a:blip>
          <a:srcRect l="47657" t="21093" r="6248" b="8592"/>
          <a:stretch>
            <a:fillRect/>
          </a:stretch>
        </p:blipFill>
        <p:spPr>
          <a:xfrm>
            <a:off x="4648200" y="0"/>
            <a:ext cx="4495800" cy="6858000"/>
          </a:xfrm>
          <a:prstGeom prst="rect">
            <a:avLst/>
          </a:prstGeom>
          <a:ln w="12700">
            <a:miter lim="400000"/>
          </a:ln>
        </p:spPr>
      </p:pic>
    </p:spTree>
    <p:extLst>
      <p:ext uri="{BB962C8B-B14F-4D97-AF65-F5344CB8AC3E}">
        <p14:creationId xmlns:p14="http://schemas.microsoft.com/office/powerpoint/2010/main" val="1333747769"/>
      </p:ext>
    </p:extLst>
  </p:cSld>
  <p:clrMapOvr>
    <a:masterClrMapping/>
  </p:clrMapOvr>
  <p:transition xmlns:p14="http://schemas.microsoft.com/office/powerpoint/2010/main" spd="med"/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2" name="image.jpg"/>
          <p:cNvPicPr>
            <a:picLocks noChangeAspect="1"/>
          </p:cNvPicPr>
          <p:nvPr/>
        </p:nvPicPr>
        <p:blipFill>
          <a:blip r:embed="rId2">
            <a:extLst/>
          </a:blip>
          <a:srcRect l="20004" t="10813" r="20004" b="8496"/>
          <a:stretch>
            <a:fillRect/>
          </a:stretch>
        </p:blipFill>
        <p:spPr>
          <a:xfrm>
            <a:off x="2362200" y="152400"/>
            <a:ext cx="4764088" cy="6705601"/>
          </a:xfrm>
          <a:prstGeom prst="rect">
            <a:avLst/>
          </a:prstGeom>
          <a:ln w="12700">
            <a:miter lim="400000"/>
          </a:ln>
        </p:spPr>
      </p:pic>
      <p:sp>
        <p:nvSpPr>
          <p:cNvPr id="1083" name="Shape 1083"/>
          <p:cNvSpPr/>
          <p:nvPr/>
        </p:nvSpPr>
        <p:spPr>
          <a:xfrm>
            <a:off x="228600" y="5334000"/>
            <a:ext cx="2620845" cy="58695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46799" tIns="46799" rIns="46799" bIns="46799">
            <a:spAutoFit/>
          </a:bodyPr>
          <a:lstStyle>
            <a:lvl1pPr defTabSz="457200">
              <a:tabLst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</a:tabLst>
              <a:defRPr sz="2400">
                <a:solidFill>
                  <a:srgbClr val="FFC000"/>
                </a:solidFill>
              </a:defRPr>
            </a:lvl1pPr>
          </a:lstStyle>
          <a:p>
            <a:pPr hangingPunct="0">
              <a:defRPr sz="3200">
                <a:solidFill>
                  <a:srgbClr val="000000"/>
                </a:solidFill>
              </a:defRPr>
            </a:pPr>
            <a:r>
              <a:rPr kern="0" dirty="0">
                <a:solidFill>
                  <a:schemeClr val="bg1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CT 3 days later</a:t>
            </a:r>
          </a:p>
        </p:txBody>
      </p:sp>
    </p:spTree>
    <p:extLst>
      <p:ext uri="{BB962C8B-B14F-4D97-AF65-F5344CB8AC3E}">
        <p14:creationId xmlns:p14="http://schemas.microsoft.com/office/powerpoint/2010/main" val="3124240524"/>
      </p:ext>
    </p:extLst>
  </p:cSld>
  <p:clrMapOvr>
    <a:masterClrMapping/>
  </p:clrMapOvr>
  <p:transition xmlns:p14="http://schemas.microsoft.com/office/powerpoint/2010/main" spd="slow"/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7" name="Shape 1057"/>
          <p:cNvSpPr>
            <a:spLocks noGrp="1"/>
          </p:cNvSpPr>
          <p:nvPr>
            <p:ph type="body" sz="quarter" idx="4294967295"/>
          </p:nvPr>
        </p:nvSpPr>
        <p:spPr>
          <a:xfrm>
            <a:off x="839537" y="1911684"/>
            <a:ext cx="7462252" cy="386347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251459" indent="-251459" algn="ctr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endParaRPr sz="1760" dirty="0"/>
          </a:p>
          <a:p>
            <a:pPr marL="282892" indent="-282892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accent3">
                    <a:lumOff val="44000"/>
                  </a:schemeClr>
                </a:solidFill>
              </a:rPr>
              <a:t>Day after: </a:t>
            </a:r>
            <a:endParaRPr sz="2800" dirty="0"/>
          </a:p>
          <a:p>
            <a:pPr marL="251459" indent="-251459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endParaRPr sz="2800" dirty="0"/>
          </a:p>
          <a:p>
            <a:pPr marL="282892" indent="-282892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accent3">
                    <a:lumOff val="44000"/>
                  </a:schemeClr>
                </a:solidFill>
              </a:rPr>
              <a:t>NIHSS </a:t>
            </a:r>
            <a:r>
              <a:rPr lang="en-US" sz="2800" dirty="0" smtClean="0">
                <a:solidFill>
                  <a:srgbClr val="FFFFFF"/>
                </a:solidFill>
              </a:rPr>
              <a:t>= 4</a:t>
            </a:r>
            <a:endParaRPr sz="2800" dirty="0">
              <a:solidFill>
                <a:srgbClr val="FFFFFF"/>
              </a:solidFill>
            </a:endParaRPr>
          </a:p>
          <a:p>
            <a:pPr marL="251459" indent="-251459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endParaRPr sz="2800" dirty="0"/>
          </a:p>
          <a:p>
            <a:pPr marL="282892" indent="-282892" defTabSz="201168">
              <a:spcBef>
                <a:spcPts val="300"/>
              </a:spcBef>
              <a:buClr>
                <a:srgbClr val="FFC000"/>
              </a:buClr>
              <a:buSzPct val="100000"/>
              <a:buFont typeface="Wingdings"/>
              <a:buChar char="▪"/>
              <a:defRPr sz="1408">
                <a:solidFill>
                  <a:srgbClr val="000000"/>
                </a:solidFill>
              </a:defRPr>
            </a:pPr>
            <a:r>
              <a:rPr sz="2800" dirty="0">
                <a:solidFill>
                  <a:schemeClr val="accent3">
                    <a:lumOff val="44000"/>
                  </a:schemeClr>
                </a:solidFill>
              </a:rPr>
              <a:t>mRS of </a:t>
            </a:r>
            <a:r>
              <a:rPr lang="en-US" sz="2800" dirty="0" smtClean="0">
                <a:solidFill>
                  <a:schemeClr val="accent3">
                    <a:lumOff val="44000"/>
                  </a:schemeClr>
                </a:solidFill>
              </a:rPr>
              <a:t>0</a:t>
            </a:r>
            <a:r>
              <a:rPr sz="2800" dirty="0" smtClean="0">
                <a:solidFill>
                  <a:schemeClr val="accent3">
                    <a:lumOff val="44000"/>
                  </a:schemeClr>
                </a:solidFill>
              </a:rPr>
              <a:t> </a:t>
            </a:r>
            <a:r>
              <a:rPr sz="2800" dirty="0">
                <a:solidFill>
                  <a:schemeClr val="accent3">
                    <a:lumOff val="44000"/>
                  </a:schemeClr>
                </a:solidFill>
              </a:rPr>
              <a:t>at 30 days</a:t>
            </a:r>
          </a:p>
        </p:txBody>
      </p:sp>
      <p:sp>
        <p:nvSpPr>
          <p:cNvPr id="1058" name="Shape 1058"/>
          <p:cNvSpPr/>
          <p:nvPr/>
        </p:nvSpPr>
        <p:spPr>
          <a:xfrm>
            <a:off x="2335212" y="677862"/>
            <a:ext cx="3886201" cy="859233"/>
          </a:xfrm>
          <a:prstGeom prst="rect">
            <a:avLst/>
          </a:prstGeom>
          <a:ln>
            <a:solidFill>
              <a:srgbClr val="000000"/>
            </a:solidFill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 algn="ctr">
              <a:spcBef>
                <a:spcPts val="3200"/>
              </a:spcBef>
              <a:defRPr sz="5400" b="1">
                <a:solidFill>
                  <a:srgbClr val="FFC000"/>
                </a:solidFill>
              </a:defRPr>
            </a:lvl1pPr>
          </a:lstStyle>
          <a:p>
            <a:pPr defTabSz="914400" hangingPunct="0">
              <a:defRPr sz="3200" b="0">
                <a:solidFill>
                  <a:srgbClr val="000000"/>
                </a:solidFill>
              </a:defRPr>
            </a:pPr>
            <a:r>
              <a:rPr kern="0" dirty="0">
                <a:latin typeface="Times New Roman"/>
                <a:ea typeface="Times New Roman"/>
                <a:cs typeface="Times New Roman"/>
                <a:sym typeface="Times New Roman"/>
              </a:rPr>
              <a:t>Patient</a:t>
            </a:r>
          </a:p>
        </p:txBody>
      </p:sp>
    </p:spTree>
    <p:extLst>
      <p:ext uri="{BB962C8B-B14F-4D97-AF65-F5344CB8AC3E}">
        <p14:creationId xmlns:p14="http://schemas.microsoft.com/office/powerpoint/2010/main" val="38254072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1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2" fill="hold"/>
                                        <p:tgtEl>
                                          <p:spTgt spid="1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0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1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057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7" grpId="0" build="p" animBg="1" advAuto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b="1" i="0">
                <a:latin typeface="Times New Roman" charset="0"/>
                <a:ea typeface="ヒラギノ角ゴ Pro W3" charset="0"/>
                <a:cs typeface="Times New Roman" charset="0"/>
              </a:rPr>
              <a:t>ICA Dissections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Font typeface="Wingdings" pitchFamily="2" charset="2"/>
              <a:buNone/>
              <a:defRPr/>
            </a:pPr>
            <a:endParaRPr lang="en-US" dirty="0" smtClean="0"/>
          </a:p>
          <a:p>
            <a:pPr>
              <a:buFont typeface="Wingdings" pitchFamily="2" charset="2"/>
              <a:buChar char="§"/>
              <a:defRPr/>
            </a:pPr>
            <a:r>
              <a:rPr lang="en-US" sz="3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Endovascular stent therapy for </a:t>
            </a:r>
            <a:r>
              <a:rPr lang="en-US" sz="3200" b="1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extracranial</a:t>
            </a:r>
            <a:r>
              <a:rPr lang="en-US" sz="3200" b="1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and intracranial carotid artery dissection: single-center experience</a:t>
            </a:r>
            <a:endParaRPr lang="en-US" dirty="0" smtClean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Ohta</a:t>
            </a:r>
            <a:r>
              <a:rPr lang="en-US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H, Natarajan SK, Hauck EF, </a:t>
            </a:r>
            <a:r>
              <a:rPr lang="en-US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Khalessi</a:t>
            </a:r>
            <a:r>
              <a:rPr lang="en-US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AA, Siddiqui AH, Hopkins LN, Levy EI. </a:t>
            </a:r>
            <a:endParaRPr lang="en-US" dirty="0">
              <a:solidFill>
                <a:srgbClr val="FFFFFF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Wingdings" pitchFamily="2" charset="2"/>
              <a:buChar char="§"/>
              <a:defRPr/>
            </a:pPr>
            <a:r>
              <a:rPr lang="en-US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 </a:t>
            </a:r>
            <a:r>
              <a:rPr lang="en-US" dirty="0" err="1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Neurosurg</a:t>
            </a:r>
            <a:r>
              <a:rPr lang="en-US" dirty="0" smtClean="0">
                <a:solidFill>
                  <a:srgbClr val="FFFF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2011;115:91-100</a:t>
            </a:r>
          </a:p>
          <a:p>
            <a:pPr>
              <a:buFont typeface="Wingdings" pitchFamily="2" charset="2"/>
              <a:buChar char="§"/>
              <a:defRPr/>
            </a:pPr>
            <a:endParaRPr lang="en-US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785690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4" name="Title 1"/>
          <p:cNvSpPr>
            <a:spLocks noGrp="1"/>
          </p:cNvSpPr>
          <p:nvPr>
            <p:ph type="title"/>
          </p:nvPr>
        </p:nvSpPr>
        <p:spPr>
          <a:xfrm>
            <a:off x="962526" y="-14873"/>
            <a:ext cx="7366000" cy="1508126"/>
          </a:xfrm>
        </p:spPr>
        <p:txBody>
          <a:bodyPr/>
          <a:lstStyle/>
          <a:p>
            <a:r>
              <a:rPr lang="en-US" sz="5400" b="1" i="0" dirty="0">
                <a:latin typeface="Times New Roman" charset="0"/>
                <a:ea typeface="ヒラギノ角ゴ Pro W3" charset="0"/>
                <a:cs typeface="Times New Roman" charset="0"/>
              </a:rPr>
              <a:t>ICA Dissections</a:t>
            </a:r>
          </a:p>
        </p:txBody>
      </p:sp>
      <p:sp>
        <p:nvSpPr>
          <p:cNvPr id="115715" name="Content Placeholder 2"/>
          <p:cNvSpPr>
            <a:spLocks noGrp="1"/>
          </p:cNvSpPr>
          <p:nvPr>
            <p:ph idx="1"/>
          </p:nvPr>
        </p:nvSpPr>
        <p:spPr>
          <a:xfrm>
            <a:off x="457199" y="1493253"/>
            <a:ext cx="8352589" cy="4910221"/>
          </a:xfrm>
        </p:spPr>
        <p:txBody>
          <a:bodyPr/>
          <a:lstStyle/>
          <a:p>
            <a:pPr>
              <a:buFont typeface="Wingdings" charset="2"/>
              <a:buChar char="§"/>
            </a:pPr>
            <a:r>
              <a:rPr lang="en-US" sz="2400" dirty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32  dissections, 24 </a:t>
            </a:r>
            <a:r>
              <a:rPr lang="en-US" sz="2400" dirty="0" err="1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extracranial</a:t>
            </a:r>
            <a:r>
              <a:rPr lang="en-US" sz="2400" dirty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 ICA with common CA involvement (4 cases), and </a:t>
            </a:r>
            <a:r>
              <a:rPr lang="en-US" sz="2400" dirty="0" err="1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extracranial</a:t>
            </a:r>
            <a:r>
              <a:rPr lang="en-US" sz="2400" dirty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 ICA-intracranial ICA (16 cases). </a:t>
            </a:r>
          </a:p>
          <a:p>
            <a:pPr>
              <a:buFont typeface="Wingdings" charset="2"/>
              <a:buChar char="§"/>
            </a:pPr>
            <a:r>
              <a:rPr lang="en-US" sz="2400" dirty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Carotid artery occlusion was 100% in 15 cases (34.1%), 99% in 6 cases (13.6%), 70%-98% in 13 cases (29.5%), and &lt; 70% in 10 cases (22.7%).</a:t>
            </a:r>
          </a:p>
          <a:p>
            <a:pPr>
              <a:buFont typeface="Wingdings" charset="2"/>
              <a:buChar char="§"/>
            </a:pPr>
            <a:r>
              <a:rPr lang="en-US" sz="2400" dirty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Stent deployment was successful in 97.7%. </a:t>
            </a:r>
          </a:p>
          <a:p>
            <a:pPr>
              <a:buFont typeface="Wingdings" charset="2"/>
              <a:buChar char="§"/>
            </a:pPr>
            <a:r>
              <a:rPr lang="en-US" sz="2400" dirty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Recanalization (TIMI 2 or 3)  95.5%.  </a:t>
            </a:r>
            <a:endParaRPr lang="en-US" sz="2400" dirty="0" smtClean="0">
              <a:solidFill>
                <a:srgbClr val="FFFFFF"/>
              </a:solidFill>
              <a:latin typeface="Times New Roman" charset="0"/>
              <a:ea typeface="ヒラギノ角ゴ Pro W3" charset="0"/>
              <a:cs typeface="Times New Roman" charset="0"/>
            </a:endParaRPr>
          </a:p>
          <a:p>
            <a:pPr>
              <a:buFont typeface="Wingdings" charset="2"/>
              <a:buChar char="§"/>
            </a:pPr>
            <a:r>
              <a:rPr lang="en-US" sz="2400" dirty="0" smtClean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Procedure</a:t>
            </a:r>
            <a:r>
              <a:rPr lang="en-US" sz="2400" dirty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-related complications occurred in 7 patients </a:t>
            </a:r>
            <a:endParaRPr lang="en-US" sz="2400" dirty="0" smtClean="0">
              <a:solidFill>
                <a:srgbClr val="FFFFFF"/>
              </a:solidFill>
              <a:latin typeface="Times New Roman" charset="0"/>
              <a:ea typeface="ヒラギノ角ゴ Pro W3" charset="0"/>
              <a:cs typeface="Times New Roman" charset="0"/>
            </a:endParaRPr>
          </a:p>
          <a:p>
            <a:pPr>
              <a:buFont typeface="Wingdings" charset="2"/>
              <a:buChar char="§"/>
            </a:pPr>
            <a:r>
              <a:rPr lang="en-US" sz="2400" dirty="0" smtClean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At </a:t>
            </a:r>
            <a:r>
              <a:rPr lang="en-US" sz="2400" dirty="0">
                <a:solidFill>
                  <a:srgbClr val="FFFFFF"/>
                </a:solidFill>
                <a:latin typeface="Times New Roman" charset="0"/>
                <a:ea typeface="ヒラギノ角ゴ Pro W3" charset="0"/>
                <a:cs typeface="Times New Roman" charset="0"/>
              </a:rPr>
              <a:t>discharge, 36 patients (83.7%) had modified Rankin Scale scores of 0-2 </a:t>
            </a:r>
          </a:p>
          <a:p>
            <a:endParaRPr lang="en-US" sz="2400" dirty="0">
              <a:solidFill>
                <a:srgbClr val="FFFFFF"/>
              </a:solidFill>
              <a:latin typeface="Arial" charset="0"/>
              <a:ea typeface="ヒラギノ角ゴ Pro W3" charset="0"/>
              <a:cs typeface="ヒラギノ角ゴ Pro W3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806594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57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57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57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57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57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57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9571" y="1360"/>
            <a:ext cx="8229600" cy="1508126"/>
          </a:xfrm>
        </p:spPr>
        <p:txBody>
          <a:bodyPr/>
          <a:lstStyle/>
          <a:p>
            <a:r>
              <a:rPr lang="en-US" dirty="0" smtClean="0"/>
              <a:t>Dual Anti-Platelet Regimen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77518"/>
            <a:ext cx="8229600" cy="4359990"/>
          </a:xfrm>
        </p:spPr>
        <p:txBody>
          <a:bodyPr/>
          <a:lstStyle/>
          <a:p>
            <a:pPr marL="457200" indent="-457200">
              <a:buFont typeface="Wingdings" charset="2"/>
              <a:buChar char="§"/>
            </a:pPr>
            <a:r>
              <a:rPr lang="en-US" dirty="0" smtClean="0"/>
              <a:t>Difficult in Acute Stroke</a:t>
            </a:r>
          </a:p>
          <a:p>
            <a:pPr marL="457200" indent="-457200">
              <a:buFont typeface="Wingdings" charset="2"/>
              <a:buChar char="§"/>
            </a:pPr>
            <a:r>
              <a:rPr lang="en-US" dirty="0" smtClean="0"/>
              <a:t> </a:t>
            </a:r>
            <a:r>
              <a:rPr lang="en-US" dirty="0" err="1" smtClean="0"/>
              <a:t>Integrilin</a:t>
            </a:r>
            <a:r>
              <a:rPr lang="en-US" dirty="0" smtClean="0"/>
              <a:t> IV, NG Plavix load and ASA</a:t>
            </a:r>
          </a:p>
          <a:p>
            <a:pPr marL="457200" indent="-457200">
              <a:buFont typeface="Wingdings" charset="2"/>
              <a:buChar char="§"/>
            </a:pPr>
            <a:r>
              <a:rPr lang="en-US" dirty="0" smtClean="0"/>
              <a:t>Now: IV </a:t>
            </a:r>
            <a:r>
              <a:rPr lang="en-US" dirty="0" err="1" smtClean="0"/>
              <a:t>Cangrelor</a:t>
            </a:r>
            <a:r>
              <a:rPr lang="en-US" dirty="0" smtClean="0"/>
              <a:t>, </a:t>
            </a:r>
            <a:r>
              <a:rPr lang="en-US" dirty="0"/>
              <a:t> </a:t>
            </a:r>
            <a:r>
              <a:rPr lang="en-US" dirty="0" smtClean="0"/>
              <a:t>30 </a:t>
            </a:r>
            <a:r>
              <a:rPr lang="en-US" dirty="0"/>
              <a:t>mcg/kg IV bolus </a:t>
            </a:r>
            <a:r>
              <a:rPr lang="en-US" dirty="0" smtClean="0"/>
              <a:t>1 minute/ 4 </a:t>
            </a:r>
            <a:r>
              <a:rPr lang="en-US" dirty="0"/>
              <a:t>mcg/kg/min IV infusion</a:t>
            </a:r>
            <a:r>
              <a:rPr lang="en-US" dirty="0" smtClean="0"/>
              <a:t>;</a:t>
            </a:r>
          </a:p>
          <a:p>
            <a:pPr marL="457200" indent="-457200">
              <a:buFont typeface="Wingdings" charset="2"/>
              <a:buChar char="§"/>
            </a:pPr>
            <a:r>
              <a:rPr lang="en-US" dirty="0"/>
              <a:t>C</a:t>
            </a:r>
            <a:r>
              <a:rPr lang="en-US" dirty="0" smtClean="0"/>
              <a:t>ontinue </a:t>
            </a:r>
            <a:r>
              <a:rPr lang="en-US" dirty="0"/>
              <a:t>for at least 2 </a:t>
            </a:r>
            <a:r>
              <a:rPr lang="en-US" dirty="0" err="1"/>
              <a:t>hr</a:t>
            </a:r>
            <a:r>
              <a:rPr lang="en-US" dirty="0"/>
              <a:t> </a:t>
            </a:r>
            <a:endParaRPr lang="en-US" dirty="0" smtClean="0"/>
          </a:p>
          <a:p>
            <a:pPr marL="457200" indent="-457200">
              <a:buFont typeface="Wingdings" charset="2"/>
              <a:buChar char="§"/>
            </a:pPr>
            <a:r>
              <a:rPr lang="en-US" dirty="0" smtClean="0"/>
              <a:t>NG load with </a:t>
            </a:r>
            <a:r>
              <a:rPr lang="en-US" dirty="0" err="1" smtClean="0"/>
              <a:t>Birlinta</a:t>
            </a:r>
            <a:r>
              <a:rPr lang="en-US" dirty="0" smtClean="0"/>
              <a:t> 180 mg + 81 mg ASA</a:t>
            </a:r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35426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7" name="Text Box 1"/>
          <p:cNvSpPr txBox="1">
            <a:spLocks noChangeArrowheads="1"/>
          </p:cNvSpPr>
          <p:nvPr/>
        </p:nvSpPr>
        <p:spPr bwMode="auto">
          <a:xfrm>
            <a:off x="655886" y="1390358"/>
            <a:ext cx="7958344" cy="2564683"/>
          </a:xfrm>
          <a:prstGeom prst="rect">
            <a:avLst/>
          </a:prstGeom>
          <a:gradFill rotWithShape="0">
            <a:gsLst>
              <a:gs pos="0">
                <a:srgbClr val="000066"/>
              </a:gs>
              <a:gs pos="50000">
                <a:srgbClr val="00002F"/>
              </a:gs>
              <a:gs pos="100000">
                <a:srgbClr val="000066"/>
              </a:gs>
            </a:gsLst>
            <a:lin ang="5400000" scaled="1"/>
          </a:gradFill>
          <a:ln w="9360">
            <a:solidFill>
              <a:srgbClr val="CC0000"/>
            </a:solidFill>
            <a:miter lim="800000"/>
            <a:headEnd/>
            <a:tailEnd/>
          </a:ln>
        </p:spPr>
        <p:txBody>
          <a:bodyPr lIns="90000" tIns="46800" rIns="90000" bIns="46800" anchor="ctr"/>
          <a:lstStyle>
            <a:lvl1pPr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  <a:cs typeface="ＭＳ Ｐゴシック" charset="0"/>
              </a:defRPr>
            </a:lvl1pPr>
            <a:lvl2pPr marL="742950" indent="-28575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2pPr>
            <a:lvl3pPr marL="11430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3pPr>
            <a:lvl4pPr marL="16002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4pPr>
            <a:lvl5pPr marL="2057400" indent="-228600" defTabSz="457200"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0" algn="l"/>
                <a:tab pos="457200" algn="l"/>
                <a:tab pos="914400" algn="l"/>
                <a:tab pos="1371600" algn="l"/>
                <a:tab pos="1828800" algn="l"/>
                <a:tab pos="2286000" algn="l"/>
                <a:tab pos="2743200" algn="l"/>
                <a:tab pos="3200400" algn="l"/>
                <a:tab pos="3657600" algn="l"/>
                <a:tab pos="4114800" algn="l"/>
                <a:tab pos="4572000" algn="l"/>
                <a:tab pos="5029200" algn="l"/>
                <a:tab pos="5486400" algn="l"/>
                <a:tab pos="5943600" algn="l"/>
                <a:tab pos="6400800" algn="l"/>
                <a:tab pos="6858000" algn="l"/>
                <a:tab pos="7315200" algn="l"/>
                <a:tab pos="7772400" algn="l"/>
                <a:tab pos="8229600" algn="l"/>
                <a:tab pos="8686800" algn="l"/>
                <a:tab pos="9144000" algn="l"/>
              </a:tabLst>
              <a:defRPr sz="2400">
                <a:solidFill>
                  <a:schemeClr val="tx1"/>
                </a:solidFill>
                <a:latin typeface="Arial" charset="0"/>
                <a:ea typeface="ＭＳ Ｐゴシック" charset="0"/>
              </a:defRPr>
            </a:lvl9pPr>
          </a:lstStyle>
          <a:p>
            <a:pPr algn="ctr" hangingPunct="0">
              <a:tabLst/>
            </a:pPr>
            <a:r>
              <a:rPr lang="en-US" sz="6000" b="1" kern="0" dirty="0" smtClea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Posterior Circulation</a:t>
            </a:r>
            <a:endParaRPr lang="en-US" sz="4800" kern="0" dirty="0" smtClean="0">
              <a:solidFill>
                <a:srgbClr val="FDCC27"/>
              </a:solidFill>
              <a:latin typeface="Times New Roman"/>
              <a:ea typeface="DejaVu Sans"/>
              <a:cs typeface="DejaVu Sans"/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297915624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685800" y="1654359"/>
            <a:ext cx="7766050" cy="4617604"/>
          </a:xfrm>
        </p:spPr>
        <p:txBody>
          <a:bodyPr/>
          <a:lstStyle/>
          <a:p>
            <a:pPr eaLnBrk="1"/>
            <a:r>
              <a:rPr lang="en-US" sz="4400" dirty="0" smtClean="0">
                <a:latin typeface="Times New Roman" charset="0"/>
                <a:cs typeface="DejaVu Sans" charset="0"/>
              </a:rPr>
              <a:t>Deadly</a:t>
            </a:r>
          </a:p>
          <a:p>
            <a:pPr eaLnBrk="1"/>
            <a:r>
              <a:rPr lang="en-US" sz="4400" dirty="0" smtClean="0">
                <a:latin typeface="Times New Roman" charset="0"/>
                <a:cs typeface="DejaVu Sans" charset="0"/>
              </a:rPr>
              <a:t>Not included in RCT</a:t>
            </a:r>
          </a:p>
          <a:p>
            <a:pPr eaLnBrk="1"/>
            <a:r>
              <a:rPr lang="en-US" sz="4400" dirty="0" smtClean="0">
                <a:latin typeface="Times New Roman" charset="0"/>
                <a:cs typeface="DejaVu Sans" charset="0"/>
              </a:rPr>
              <a:t>BASICS (North Korea and China)</a:t>
            </a:r>
          </a:p>
          <a:p>
            <a:pPr eaLnBrk="1"/>
            <a:r>
              <a:rPr lang="en-US" sz="4400" dirty="0" smtClean="0">
                <a:latin typeface="Times New Roman" charset="0"/>
                <a:cs typeface="DejaVu Sans" charset="0"/>
              </a:rPr>
              <a:t>Halted</a:t>
            </a:r>
          </a:p>
        </p:txBody>
      </p:sp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685800" y="394154"/>
            <a:ext cx="749896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3200">
                <a:solidFill>
                  <a:srgbClr val="FFFFFF"/>
                </a:solidFill>
                <a:latin typeface="Times New Roman" charset="0"/>
                <a:ea typeface="ＭＳ Ｐゴシック" charset="0"/>
                <a:cs typeface="DejaVu Sans" charset="0"/>
              </a:defRPr>
            </a:lvl1pPr>
            <a:lvl2pPr>
              <a:defRPr sz="28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2pPr>
            <a:lvl3pPr>
              <a:defRPr sz="24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3pPr>
            <a:lvl4pPr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4pPr>
            <a:lvl5pPr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5pPr>
            <a:lvl6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6pPr>
            <a:lvl7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7pPr>
            <a:lvl8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8pPr>
            <a:lvl9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5400" b="1" dirty="0" smtClean="0">
                <a:solidFill>
                  <a:srgbClr val="FFC000"/>
                </a:solidFill>
              </a:rPr>
              <a:t>Posterior Circulation</a:t>
            </a:r>
            <a:endParaRPr lang="en-US" sz="5400" b="1" dirty="0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183000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86" name="Group 986"/>
          <p:cNvGrpSpPr/>
          <p:nvPr/>
        </p:nvGrpSpPr>
        <p:grpSpPr>
          <a:xfrm>
            <a:off x="685800" y="524783"/>
            <a:ext cx="8007288" cy="1678776"/>
            <a:chOff x="0" y="-1"/>
            <a:chExt cx="7772400" cy="1143002"/>
          </a:xfrm>
        </p:grpSpPr>
        <p:sp>
          <p:nvSpPr>
            <p:cNvPr id="984" name="Shape 984"/>
            <p:cNvSpPr/>
            <p:nvPr/>
          </p:nvSpPr>
          <p:spPr>
            <a:xfrm>
              <a:off x="0" y="-1"/>
              <a:ext cx="7772400" cy="1143002"/>
            </a:xfrm>
            <a:prstGeom prst="rect">
              <a:avLst/>
            </a:prstGeom>
            <a:noFill/>
            <a:ln w="9525" cap="flat">
              <a:solidFill>
                <a:srgbClr val="FF0000"/>
              </a:solidFill>
              <a:prstDash val="solid"/>
              <a:round/>
            </a:ln>
            <a:effectLst/>
          </p:spPr>
          <p:txBody>
            <a:bodyPr wrap="square" lIns="45719" tIns="45719" rIns="45719" bIns="45719" numCol="1" anchor="ctr">
              <a:noAutofit/>
            </a:bodyPr>
            <a:lstStyle/>
            <a:p>
              <a:pPr algn="ctr" defTabSz="914400" hangingPunct="0">
                <a:tabLst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5400" b="1">
                  <a:solidFill>
                    <a:srgbClr val="FFC000"/>
                  </a:solidFill>
                </a:defRPr>
              </a:pPr>
              <a:endParaRPr sz="5400" b="1" ker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  <p:sp>
          <p:nvSpPr>
            <p:cNvPr id="985" name="Shape 985"/>
            <p:cNvSpPr/>
            <p:nvPr/>
          </p:nvSpPr>
          <p:spPr>
            <a:xfrm>
              <a:off x="0" y="308822"/>
              <a:ext cx="7772400" cy="52536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val="1"/>
              </a:ext>
            </a:extLst>
          </p:spPr>
          <p:txBody>
            <a:bodyPr wrap="square" lIns="46799" tIns="46799" rIns="46799" bIns="46799" numCol="1" anchor="ctr">
              <a:spAutoFit/>
            </a:bodyPr>
            <a:lstStyle>
              <a:lvl1pPr algn="ctr">
                <a:tabLst>
                  <a:tab pos="457200" algn="l"/>
                  <a:tab pos="914400" algn="l"/>
                  <a:tab pos="1371600" algn="l"/>
                  <a:tab pos="1828800" algn="l"/>
                  <a:tab pos="2286000" algn="l"/>
                  <a:tab pos="2743200" algn="l"/>
                  <a:tab pos="3200400" algn="l"/>
                  <a:tab pos="3657600" algn="l"/>
                  <a:tab pos="4114800" algn="l"/>
                  <a:tab pos="4572000" algn="l"/>
                  <a:tab pos="5029200" algn="l"/>
                  <a:tab pos="5486400" algn="l"/>
                  <a:tab pos="5943600" algn="l"/>
                  <a:tab pos="6400800" algn="l"/>
                  <a:tab pos="6858000" algn="l"/>
                  <a:tab pos="7315200" algn="l"/>
                  <a:tab pos="7772400" algn="l"/>
                  <a:tab pos="8229600" algn="l"/>
                  <a:tab pos="8686800" algn="l"/>
                  <a:tab pos="9144000" algn="l"/>
                </a:tabLst>
                <a:defRPr sz="5400" b="1">
                  <a:solidFill>
                    <a:srgbClr val="FFC000"/>
                  </a:solidFill>
                </a:defRPr>
              </a:lvl1pPr>
            </a:lstStyle>
            <a:p>
              <a:pPr defTabSz="914400" hangingPunct="0">
                <a:defRPr sz="3200" b="0">
                  <a:solidFill>
                    <a:srgbClr val="8F8F8F">
                      <a:lumOff val="44000"/>
                    </a:srgbClr>
                  </a:solidFill>
                </a:defRPr>
              </a:pPr>
              <a:r>
                <a:rPr lang="en-US" sz="4400" kern="0" dirty="0" smtClean="0">
                  <a:latin typeface="Times New Roman"/>
                  <a:ea typeface="Times New Roman"/>
                  <a:cs typeface="Times New Roman"/>
                  <a:sym typeface="Times New Roman"/>
                </a:rPr>
                <a:t>Tandem ICA + MCA Occlusions</a:t>
              </a:r>
              <a:endParaRPr sz="4400" kern="0" dirty="0">
                <a:latin typeface="Times New Roman"/>
                <a:ea typeface="Times New Roman"/>
                <a:cs typeface="Times New Roman"/>
                <a:sym typeface="Times New Roman"/>
              </a:endParaRPr>
            </a:p>
          </p:txBody>
        </p:sp>
      </p:grp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654097"/>
            <a:ext cx="7770813" cy="3611364"/>
          </a:xfrm>
        </p:spPr>
        <p:txBody>
          <a:bodyPr/>
          <a:lstStyle/>
          <a:p>
            <a:pPr marL="457200" indent="-457200">
              <a:buFont typeface="Wingdings" charset="2"/>
              <a:buChar char="§"/>
            </a:pPr>
            <a:r>
              <a:rPr lang="en-US" dirty="0" smtClean="0">
                <a:solidFill>
                  <a:schemeClr val="bg1"/>
                </a:solidFill>
              </a:rPr>
              <a:t>Tandem ICA + MCA occlusion is a deadly disease</a:t>
            </a:r>
          </a:p>
          <a:p>
            <a:pPr marL="457200" indent="-457200">
              <a:buFont typeface="Wingdings" charset="2"/>
              <a:buChar char="§"/>
            </a:pPr>
            <a:r>
              <a:rPr lang="en-US" dirty="0" smtClean="0">
                <a:solidFill>
                  <a:schemeClr val="bg1"/>
                </a:solidFill>
              </a:rPr>
              <a:t>These patients were excluded from RCT </a:t>
            </a:r>
          </a:p>
          <a:p>
            <a:pPr marL="457200" indent="-457200">
              <a:buFont typeface="Wingdings" charset="2"/>
              <a:buChar char="§"/>
            </a:pPr>
            <a:r>
              <a:rPr lang="en-US" dirty="0" smtClean="0">
                <a:solidFill>
                  <a:schemeClr val="bg1"/>
                </a:solidFill>
              </a:rPr>
              <a:t>Angioplasty and Stenting is a well established technique</a:t>
            </a:r>
            <a:endParaRPr lang="en-US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2384045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fill="hold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/>
          <p:cNvSpPr>
            <a:spLocks noGrp="1"/>
          </p:cNvSpPr>
          <p:nvPr>
            <p:ph idx="1"/>
          </p:nvPr>
        </p:nvSpPr>
        <p:spPr>
          <a:xfrm>
            <a:off x="685800" y="1654359"/>
            <a:ext cx="7766050" cy="4617604"/>
          </a:xfrm>
        </p:spPr>
        <p:txBody>
          <a:bodyPr/>
          <a:lstStyle/>
          <a:p>
            <a:pPr eaLnBrk="1">
              <a:buClr>
                <a:srgbClr val="FFC000"/>
              </a:buClr>
              <a:buFont typeface="Wingdings" charset="0"/>
              <a:buChar char="§"/>
            </a:pPr>
            <a:r>
              <a:rPr lang="en-US" dirty="0">
                <a:latin typeface="Times New Roman" charset="0"/>
                <a:cs typeface="DejaVu Sans" charset="0"/>
              </a:rPr>
              <a:t>54 y/o man presenting with right hemiplegia, aphasia and INO (NIHSS 18)</a:t>
            </a:r>
          </a:p>
          <a:p>
            <a:pPr eaLnBrk="1">
              <a:buClr>
                <a:srgbClr val="FFC000"/>
              </a:buClr>
              <a:buFont typeface="Wingdings" charset="0"/>
              <a:buChar char="§"/>
            </a:pPr>
            <a:r>
              <a:rPr lang="en-US" dirty="0">
                <a:latin typeface="Times New Roman" charset="0"/>
                <a:cs typeface="DejaVu Sans" charset="0"/>
              </a:rPr>
              <a:t>Top of the basilar artery occlusion on CTA  </a:t>
            </a:r>
          </a:p>
          <a:p>
            <a:pPr eaLnBrk="1">
              <a:buClr>
                <a:srgbClr val="FFC000"/>
              </a:buClr>
              <a:buFont typeface="Wingdings" charset="0"/>
              <a:buChar char="§"/>
            </a:pPr>
            <a:r>
              <a:rPr lang="en-US" dirty="0">
                <a:latin typeface="Times New Roman" charset="0"/>
                <a:cs typeface="DejaVu Sans" charset="0"/>
              </a:rPr>
              <a:t>No IV </a:t>
            </a:r>
            <a:r>
              <a:rPr lang="en-US" dirty="0" err="1">
                <a:latin typeface="Times New Roman" charset="0"/>
                <a:cs typeface="DejaVu Sans" charset="0"/>
              </a:rPr>
              <a:t>tPA</a:t>
            </a:r>
            <a:r>
              <a:rPr lang="en-US" dirty="0">
                <a:latin typeface="Times New Roman" charset="0"/>
                <a:cs typeface="DejaVu Sans" charset="0"/>
              </a:rPr>
              <a:t> due to recent  STEMI  </a:t>
            </a:r>
            <a:endParaRPr lang="en-US" dirty="0" smtClean="0">
              <a:latin typeface="Times New Roman" charset="0"/>
              <a:cs typeface="DejaVu Sans" charset="0"/>
            </a:endParaRPr>
          </a:p>
          <a:p>
            <a:pPr eaLnBrk="1">
              <a:buClr>
                <a:srgbClr val="FFC000"/>
              </a:buClr>
              <a:buFont typeface="Wingdings" charset="0"/>
              <a:buChar char="§"/>
            </a:pPr>
            <a:r>
              <a:rPr lang="en-US" dirty="0">
                <a:latin typeface="Times New Roman" charset="0"/>
                <a:cs typeface="DejaVu Sans" charset="0"/>
              </a:rPr>
              <a:t>	</a:t>
            </a:r>
            <a:r>
              <a:rPr lang="en-US" dirty="0" smtClean="0">
                <a:latin typeface="Times New Roman" charset="0"/>
                <a:cs typeface="DejaVu Sans" charset="0"/>
              </a:rPr>
              <a:t>Intubated for </a:t>
            </a:r>
            <a:r>
              <a:rPr lang="en-US" dirty="0" err="1" smtClean="0">
                <a:latin typeface="Times New Roman" charset="0"/>
                <a:cs typeface="DejaVu Sans" charset="0"/>
              </a:rPr>
              <a:t>decresed</a:t>
            </a:r>
            <a:r>
              <a:rPr lang="en-US" dirty="0" smtClean="0">
                <a:latin typeface="Times New Roman" charset="0"/>
                <a:cs typeface="DejaVu Sans" charset="0"/>
              </a:rPr>
              <a:t> </a:t>
            </a:r>
            <a:r>
              <a:rPr lang="en-US" dirty="0" smtClean="0">
                <a:latin typeface="Times New Roman" charset="0"/>
                <a:cs typeface="DejaVu Sans" charset="0"/>
              </a:rPr>
              <a:t>level of consciousness</a:t>
            </a:r>
            <a:endParaRPr lang="en-US" dirty="0">
              <a:latin typeface="Times New Roman" charset="0"/>
              <a:cs typeface="DejaVu Sans" charset="0"/>
            </a:endParaRPr>
          </a:p>
          <a:p>
            <a:pPr eaLnBrk="1">
              <a:buClr>
                <a:srgbClr val="FFC000"/>
              </a:buClr>
              <a:buFont typeface="Wingdings" charset="0"/>
              <a:buChar char="§"/>
            </a:pPr>
            <a:r>
              <a:rPr lang="en-US" dirty="0">
                <a:latin typeface="Times New Roman" charset="0"/>
                <a:cs typeface="DejaVu Sans" charset="0"/>
              </a:rPr>
              <a:t>Cerebral  Angiogram  started  4-hours  after symptom onset</a:t>
            </a:r>
          </a:p>
          <a:p>
            <a:pPr eaLnBrk="1"/>
            <a:endParaRPr lang="en-US" dirty="0">
              <a:latin typeface="Times New Roman" charset="0"/>
              <a:cs typeface="DejaVu Sans" charset="0"/>
            </a:endParaRPr>
          </a:p>
        </p:txBody>
      </p:sp>
      <p:sp>
        <p:nvSpPr>
          <p:cNvPr id="174083" name="Text Box 3"/>
          <p:cNvSpPr txBox="1">
            <a:spLocks noChangeArrowheads="1"/>
          </p:cNvSpPr>
          <p:nvPr/>
        </p:nvSpPr>
        <p:spPr bwMode="auto">
          <a:xfrm>
            <a:off x="2335213" y="677863"/>
            <a:ext cx="38862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rgbClr val="FFFFFF"/>
                </a:solidFill>
                <a:latin typeface="Times New Roman" charset="0"/>
                <a:ea typeface="ＭＳ Ｐゴシック" charset="0"/>
                <a:cs typeface="DejaVu Sans" charset="0"/>
              </a:defRPr>
            </a:lvl1pPr>
            <a:lvl2pPr>
              <a:defRPr sz="28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2pPr>
            <a:lvl3pPr>
              <a:defRPr sz="24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3pPr>
            <a:lvl4pPr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4pPr>
            <a:lvl5pPr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5pPr>
            <a:lvl6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6pPr>
            <a:lvl7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7pPr>
            <a:lvl8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8pPr>
            <a:lvl9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5400" b="1">
                <a:solidFill>
                  <a:srgbClr val="FFC000"/>
                </a:solidFill>
              </a:rPr>
              <a:t>Patient</a:t>
            </a:r>
          </a:p>
        </p:txBody>
      </p:sp>
    </p:spTree>
    <p:extLst>
      <p:ext uri="{BB962C8B-B14F-4D97-AF65-F5344CB8AC3E}">
        <p14:creationId xmlns:p14="http://schemas.microsoft.com/office/powerpoint/2010/main" val="365946930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510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4724400" cy="6496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5107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51"/>
          <a:stretch>
            <a:fillRect/>
          </a:stretch>
        </p:blipFill>
        <p:spPr bwMode="auto">
          <a:xfrm>
            <a:off x="4724400" y="228600"/>
            <a:ext cx="4324350" cy="647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75108" name="9 Conector recto"/>
          <p:cNvCxnSpPr>
            <a:cxnSpLocks noChangeShapeType="1"/>
          </p:cNvCxnSpPr>
          <p:nvPr/>
        </p:nvCxnSpPr>
        <p:spPr bwMode="auto">
          <a:xfrm>
            <a:off x="4724400" y="990600"/>
            <a:ext cx="0" cy="5867400"/>
          </a:xfrm>
          <a:prstGeom prst="straightConnector1">
            <a:avLst/>
          </a:prstGeom>
          <a:noFill/>
          <a:ln w="38103">
            <a:solidFill>
              <a:srgbClr val="FFFFFF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</p:spTree>
    <p:extLst>
      <p:ext uri="{BB962C8B-B14F-4D97-AF65-F5344CB8AC3E}">
        <p14:creationId xmlns:p14="http://schemas.microsoft.com/office/powerpoint/2010/main" val="1252715287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130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47800" y="0"/>
            <a:ext cx="6376988" cy="686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48548976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715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3"/>
          <a:stretch>
            <a:fillRect/>
          </a:stretch>
        </p:blipFill>
        <p:spPr bwMode="auto">
          <a:xfrm>
            <a:off x="2895600" y="-439738"/>
            <a:ext cx="5975350" cy="72977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7155" name="Text Box 3"/>
          <p:cNvSpPr txBox="1">
            <a:spLocks noChangeArrowheads="1"/>
          </p:cNvSpPr>
          <p:nvPr/>
        </p:nvSpPr>
        <p:spPr bwMode="auto">
          <a:xfrm>
            <a:off x="-152400" y="46038"/>
            <a:ext cx="5257800" cy="1200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rgbClr val="FFFFFF"/>
                </a:solidFill>
                <a:latin typeface="Times New Roman" charset="0"/>
                <a:ea typeface="ＭＳ Ｐゴシック" charset="0"/>
                <a:cs typeface="DejaVu Sans" charset="0"/>
              </a:defRPr>
            </a:lvl1pPr>
            <a:lvl2pPr>
              <a:defRPr sz="28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2pPr>
            <a:lvl3pPr>
              <a:defRPr sz="24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3pPr>
            <a:lvl4pPr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4pPr>
            <a:lvl5pPr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5pPr>
            <a:lvl6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6pPr>
            <a:lvl7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7pPr>
            <a:lvl8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8pPr>
            <a:lvl9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9pPr>
          </a:lstStyle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s-EC" sz="3600">
                <a:solidFill>
                  <a:srgbClr val="FFC000"/>
                </a:solidFill>
              </a:rPr>
              <a:t>Final  Angiogram  after  two  passes</a:t>
            </a:r>
          </a:p>
        </p:txBody>
      </p:sp>
    </p:spTree>
    <p:extLst>
      <p:ext uri="{BB962C8B-B14F-4D97-AF65-F5344CB8AC3E}">
        <p14:creationId xmlns:p14="http://schemas.microsoft.com/office/powerpoint/2010/main" val="832054795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>
              <a:buClr>
                <a:srgbClr val="FFC000"/>
              </a:buClr>
              <a:buFont typeface="Wingdings" charset="0"/>
              <a:buChar char="§"/>
            </a:pPr>
            <a:endParaRPr lang="en-US">
              <a:latin typeface="Times New Roman" charset="0"/>
              <a:cs typeface="DejaVu Sans" charset="0"/>
            </a:endParaRPr>
          </a:p>
          <a:p>
            <a:pPr eaLnBrk="1">
              <a:buClr>
                <a:srgbClr val="FFC000"/>
              </a:buClr>
              <a:buFont typeface="Wingdings" charset="0"/>
              <a:buChar char="§"/>
            </a:pPr>
            <a:r>
              <a:rPr lang="en-US">
                <a:solidFill>
                  <a:schemeClr val="bg1"/>
                </a:solidFill>
                <a:latin typeface="Times New Roman" charset="0"/>
                <a:cs typeface="DejaVu Sans" charset="0"/>
              </a:rPr>
              <a:t>Extubated the day after</a:t>
            </a:r>
          </a:p>
          <a:p>
            <a:pPr eaLnBrk="1">
              <a:buClr>
                <a:srgbClr val="FFC000"/>
              </a:buClr>
              <a:buFont typeface="Wingdings" charset="0"/>
              <a:buChar char="§"/>
            </a:pPr>
            <a:r>
              <a:rPr lang="en-US">
                <a:solidFill>
                  <a:schemeClr val="bg1"/>
                </a:solidFill>
                <a:latin typeface="Times New Roman" charset="0"/>
                <a:cs typeface="DejaVu Sans" charset="0"/>
              </a:rPr>
              <a:t>NIHSS of 4   </a:t>
            </a:r>
          </a:p>
          <a:p>
            <a:pPr eaLnBrk="1">
              <a:buClr>
                <a:srgbClr val="FFC000"/>
              </a:buClr>
              <a:buFont typeface="Wingdings" charset="0"/>
              <a:buChar char="§"/>
            </a:pPr>
            <a:r>
              <a:rPr lang="en-US">
                <a:solidFill>
                  <a:schemeClr val="bg1"/>
                </a:solidFill>
                <a:latin typeface="Times New Roman" charset="0"/>
                <a:cs typeface="DejaVu Sans" charset="0"/>
              </a:rPr>
              <a:t>Home 5 days later</a:t>
            </a:r>
          </a:p>
          <a:p>
            <a:pPr eaLnBrk="1"/>
            <a:endParaRPr lang="en-US">
              <a:latin typeface="Times New Roman" charset="0"/>
              <a:cs typeface="DejaVu Sans" charset="0"/>
            </a:endParaRPr>
          </a:p>
        </p:txBody>
      </p:sp>
      <p:sp>
        <p:nvSpPr>
          <p:cNvPr id="178179" name="Text Box 3"/>
          <p:cNvSpPr txBox="1">
            <a:spLocks noChangeArrowheads="1"/>
          </p:cNvSpPr>
          <p:nvPr/>
        </p:nvSpPr>
        <p:spPr bwMode="auto">
          <a:xfrm>
            <a:off x="2362200" y="609600"/>
            <a:ext cx="3886200" cy="101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3200">
                <a:solidFill>
                  <a:srgbClr val="FFFFFF"/>
                </a:solidFill>
                <a:latin typeface="Times New Roman" charset="0"/>
                <a:ea typeface="ＭＳ Ｐゴシック" charset="0"/>
                <a:cs typeface="DejaVu Sans" charset="0"/>
              </a:defRPr>
            </a:lvl1pPr>
            <a:lvl2pPr>
              <a:defRPr sz="28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2pPr>
            <a:lvl3pPr>
              <a:defRPr sz="24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3pPr>
            <a:lvl4pPr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4pPr>
            <a:lvl5pPr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5pPr>
            <a:lvl6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6pPr>
            <a:lvl7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7pPr>
            <a:lvl8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8pPr>
            <a:lvl9pPr>
              <a:buFont typeface="Times New Roman" charset="0"/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9pPr>
          </a:lstStyle>
          <a:p>
            <a:pPr algn="ctr" defTabSz="914400" fontAlgn="base">
              <a:spcBef>
                <a:spcPct val="50000"/>
              </a:spcBef>
              <a:spcAft>
                <a:spcPct val="0"/>
              </a:spcAft>
            </a:pPr>
            <a:r>
              <a:rPr lang="en-US" sz="6000" b="1">
                <a:solidFill>
                  <a:srgbClr val="FFC000"/>
                </a:solidFill>
              </a:rPr>
              <a:t>Patient</a:t>
            </a:r>
          </a:p>
        </p:txBody>
      </p:sp>
    </p:spTree>
    <p:extLst>
      <p:ext uri="{BB962C8B-B14F-4D97-AF65-F5344CB8AC3E}">
        <p14:creationId xmlns:p14="http://schemas.microsoft.com/office/powerpoint/2010/main" val="79830138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114" name="Text Box 1"/>
          <p:cNvSpPr txBox="1">
            <a:spLocks noChangeArrowheads="1"/>
          </p:cNvSpPr>
          <p:nvPr/>
        </p:nvSpPr>
        <p:spPr bwMode="auto">
          <a:xfrm>
            <a:off x="533400" y="304800"/>
            <a:ext cx="8153400" cy="1143000"/>
          </a:xfrm>
          <a:prstGeom prst="rect">
            <a:avLst/>
          </a:prstGeom>
          <a:gradFill rotWithShape="0">
            <a:gsLst>
              <a:gs pos="0">
                <a:srgbClr val="3333CC"/>
              </a:gs>
              <a:gs pos="50000">
                <a:srgbClr val="18185E"/>
              </a:gs>
              <a:gs pos="100000">
                <a:srgbClr val="3333CC"/>
              </a:gs>
            </a:gsLst>
            <a:lin ang="5400000" scaled="1"/>
          </a:gradFill>
          <a:ln w="9360">
            <a:solidFill>
              <a:srgbClr val="FF0000"/>
            </a:solidFill>
            <a:miter lim="800000"/>
            <a:headEnd/>
            <a:tailEnd/>
          </a:ln>
        </p:spPr>
        <p:txBody>
          <a:bodyPr anchor="ctr"/>
          <a:lstStyle>
            <a:lvl1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 sz="3200">
                <a:solidFill>
                  <a:srgbClr val="FFFFFF"/>
                </a:solidFill>
                <a:latin typeface="Times New Roman" charset="0"/>
                <a:ea typeface="ＭＳ Ｐゴシック" charset="0"/>
                <a:cs typeface="DejaVu Sans" charset="0"/>
              </a:defRPr>
            </a:lvl1pPr>
            <a:lvl2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 sz="28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2pPr>
            <a:lvl3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 sz="24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3pPr>
            <a:lvl4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4pPr>
            <a:lvl5pPr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5pPr>
            <a:lvl6pPr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6pPr>
            <a:lvl7pPr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7pPr>
            <a:lvl8pPr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8pPr>
            <a:lvl9pPr>
              <a:buFont typeface="Times New Roman" charset="0"/>
              <a:tabLst>
                <a:tab pos="0" algn="l"/>
                <a:tab pos="914400" algn="l"/>
                <a:tab pos="1828800" algn="l"/>
                <a:tab pos="2743200" algn="l"/>
                <a:tab pos="3657600" algn="l"/>
                <a:tab pos="4572000" algn="l"/>
                <a:tab pos="5486400" algn="l"/>
                <a:tab pos="6400800" algn="l"/>
                <a:tab pos="7315200" algn="l"/>
                <a:tab pos="8229600" algn="l"/>
                <a:tab pos="9144000" algn="l"/>
                <a:tab pos="10058400" algn="l"/>
                <a:tab pos="1051560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9pPr>
          </a:lstStyle>
          <a:p>
            <a:pPr algn="ctr" defTabSz="914400" fontAlgn="base" hangingPunct="0">
              <a:spcBef>
                <a:spcPct val="0"/>
              </a:spcBef>
              <a:spcAft>
                <a:spcPct val="0"/>
              </a:spcAft>
              <a:buSzPct val="100000"/>
            </a:pPr>
            <a:r>
              <a:rPr lang="en-US" sz="4000" b="1" kern="0" smtClean="0">
                <a:solidFill>
                  <a:srgbClr val="FFCC00"/>
                </a:solidFill>
                <a:sym typeface="Times New Roman"/>
              </a:rPr>
              <a:t> </a:t>
            </a:r>
            <a:r>
              <a:rPr lang="en-US" sz="6600" b="1" kern="0" smtClean="0">
                <a:solidFill>
                  <a:srgbClr val="FFCC00"/>
                </a:solidFill>
                <a:sym typeface="Times New Roman"/>
              </a:rPr>
              <a:t>Conclusions</a:t>
            </a:r>
            <a:r>
              <a:rPr lang="en-US" sz="4800" b="1" kern="0" smtClean="0">
                <a:solidFill>
                  <a:srgbClr val="FFCC00"/>
                </a:solidFill>
                <a:sym typeface="Times New Roman"/>
              </a:rPr>
              <a:t>	</a:t>
            </a:r>
          </a:p>
        </p:txBody>
      </p:sp>
      <p:sp>
        <p:nvSpPr>
          <p:cNvPr id="218115" name="Text Box 2"/>
          <p:cNvSpPr txBox="1">
            <a:spLocks noChangeArrowheads="1"/>
          </p:cNvSpPr>
          <p:nvPr/>
        </p:nvSpPr>
        <p:spPr bwMode="auto">
          <a:xfrm>
            <a:off x="533400" y="1871156"/>
            <a:ext cx="8229600" cy="455760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36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36550" indent="-336550"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3200">
                <a:solidFill>
                  <a:srgbClr val="FFFFFF"/>
                </a:solidFill>
                <a:latin typeface="Times New Roman" charset="0"/>
                <a:ea typeface="ＭＳ Ｐゴシック" charset="0"/>
                <a:cs typeface="DejaVu Sans" charset="0"/>
              </a:defRPr>
            </a:lvl1pPr>
            <a:lvl2pPr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8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2pPr>
            <a:lvl3pPr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4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3pPr>
            <a:lvl4pPr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4pPr>
            <a:lvl5pPr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5pPr>
            <a:lvl6pPr>
              <a:buFont typeface="Times New Roman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6pPr>
            <a:lvl7pPr>
              <a:buFont typeface="Times New Roman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7pPr>
            <a:lvl8pPr>
              <a:buFont typeface="Times New Roman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8pPr>
            <a:lvl9pPr>
              <a:buFont typeface="Times New Roman" charset="0"/>
              <a:tabLst>
                <a:tab pos="336550" algn="l"/>
                <a:tab pos="793750" algn="l"/>
                <a:tab pos="1250950" algn="l"/>
                <a:tab pos="1708150" algn="l"/>
                <a:tab pos="2165350" algn="l"/>
                <a:tab pos="2622550" algn="l"/>
                <a:tab pos="3079750" algn="l"/>
                <a:tab pos="3536950" algn="l"/>
                <a:tab pos="3994150" algn="l"/>
                <a:tab pos="4451350" algn="l"/>
                <a:tab pos="4908550" algn="l"/>
                <a:tab pos="5365750" algn="l"/>
                <a:tab pos="5822950" algn="l"/>
                <a:tab pos="6280150" algn="l"/>
                <a:tab pos="6737350" algn="l"/>
                <a:tab pos="7194550" algn="l"/>
                <a:tab pos="7651750" algn="l"/>
                <a:tab pos="8108950" algn="l"/>
                <a:tab pos="8566150" algn="l"/>
                <a:tab pos="9023350" algn="l"/>
                <a:tab pos="9480550" algn="l"/>
              </a:tabLst>
              <a:defRPr sz="2000">
                <a:solidFill>
                  <a:srgbClr val="FFFFFF"/>
                </a:solidFill>
                <a:latin typeface="Times New Roman" charset="0"/>
                <a:ea typeface="DejaVu Sans" charset="0"/>
                <a:cs typeface="DejaVu Sans" charset="0"/>
              </a:defRPr>
            </a:lvl9pPr>
          </a:lstStyle>
          <a:p>
            <a:pPr defTabSz="914400" fontAlgn="base" hangingPunct="0">
              <a:spcBef>
                <a:spcPts val="8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2800" kern="0" dirty="0" smtClean="0">
                <a:sym typeface="Times New Roman"/>
              </a:rPr>
              <a:t>ICA + MCA occlusion = Deadly Disease</a:t>
            </a:r>
          </a:p>
          <a:p>
            <a:pPr defTabSz="914400" fontAlgn="base" hangingPunct="0">
              <a:spcBef>
                <a:spcPts val="8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2800" kern="0" dirty="0" smtClean="0">
                <a:sym typeface="Times New Roman"/>
              </a:rPr>
              <a:t>Endovascular Approach is possible</a:t>
            </a:r>
          </a:p>
          <a:p>
            <a:pPr defTabSz="914400" fontAlgn="base" hangingPunct="0">
              <a:spcBef>
                <a:spcPts val="8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2800" kern="0" dirty="0" err="1" smtClean="0">
                <a:sym typeface="Times New Roman"/>
              </a:rPr>
              <a:t>Angioplasy</a:t>
            </a:r>
            <a:r>
              <a:rPr lang="en-US" sz="2800" kern="0" dirty="0" smtClean="0">
                <a:sym typeface="Times New Roman"/>
              </a:rPr>
              <a:t> alone or Angioplasty and Stenting</a:t>
            </a:r>
          </a:p>
          <a:p>
            <a:pPr defTabSz="914400" fontAlgn="base" hangingPunct="0">
              <a:spcBef>
                <a:spcPts val="8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2800" kern="0" dirty="0" smtClean="0">
                <a:sym typeface="Times New Roman"/>
              </a:rPr>
              <a:t>Stenting for ICA dissections </a:t>
            </a:r>
          </a:p>
          <a:p>
            <a:pPr defTabSz="914400" fontAlgn="base" hangingPunct="0">
              <a:spcBef>
                <a:spcPts val="8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2800" kern="0" dirty="0" smtClean="0">
                <a:sym typeface="Times New Roman"/>
              </a:rPr>
              <a:t>Thrombectomy of the MCA (stent-</a:t>
            </a:r>
            <a:r>
              <a:rPr lang="en-US" sz="2800" kern="0" dirty="0" err="1" smtClean="0">
                <a:sym typeface="Times New Roman"/>
              </a:rPr>
              <a:t>trievers</a:t>
            </a:r>
            <a:r>
              <a:rPr lang="en-US" sz="2800" kern="0" dirty="0" smtClean="0">
                <a:sym typeface="Times New Roman"/>
              </a:rPr>
              <a:t> or aspiration</a:t>
            </a:r>
            <a:r>
              <a:rPr lang="en-US" sz="2800" kern="0" dirty="0" smtClean="0">
                <a:sym typeface="Times New Roman"/>
              </a:rPr>
              <a:t>), if fails acute MCA stenting?</a:t>
            </a:r>
            <a:endParaRPr lang="en-US" sz="2800" kern="0" dirty="0" smtClean="0">
              <a:sym typeface="Times New Roman"/>
            </a:endParaRPr>
          </a:p>
          <a:p>
            <a:pPr defTabSz="914400" fontAlgn="base" hangingPunct="0">
              <a:spcBef>
                <a:spcPts val="8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2800" kern="0" dirty="0" smtClean="0">
                <a:sym typeface="Times New Roman"/>
              </a:rPr>
              <a:t>Dual Antiplatelet Regimen</a:t>
            </a:r>
            <a:r>
              <a:rPr lang="en-US" sz="2800" kern="0" dirty="0" smtClean="0">
                <a:sym typeface="Times New Roman"/>
              </a:rPr>
              <a:t>?</a:t>
            </a:r>
          </a:p>
          <a:p>
            <a:pPr defTabSz="914400" fontAlgn="base" hangingPunct="0">
              <a:spcBef>
                <a:spcPts val="8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r>
              <a:rPr lang="en-US" sz="2800" kern="0" dirty="0" smtClean="0">
                <a:sym typeface="Times New Roman"/>
              </a:rPr>
              <a:t>Post Circulation?</a:t>
            </a:r>
            <a:endParaRPr lang="en-US" sz="2800" kern="0" dirty="0" smtClean="0">
              <a:sym typeface="Times New Roman"/>
            </a:endParaRPr>
          </a:p>
          <a:p>
            <a:pPr defTabSz="914400" fontAlgn="base" hangingPunct="0">
              <a:spcBef>
                <a:spcPts val="800"/>
              </a:spcBef>
              <a:spcAft>
                <a:spcPct val="0"/>
              </a:spcAft>
              <a:buClr>
                <a:srgbClr val="FFCC00"/>
              </a:buClr>
              <a:buSzPct val="85000"/>
              <a:buFont typeface="Wingdings" charset="0"/>
              <a:buChar char=""/>
            </a:pPr>
            <a:endParaRPr lang="en-US" kern="0" dirty="0" smtClean="0">
              <a:sym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3546599433"/>
      </p:ext>
    </p:extLst>
  </p:cSld>
  <p:clrMapOvr>
    <a:masterClrMapping/>
  </p:clrMapOvr>
  <p:transition xmlns:p14="http://schemas.microsoft.com/office/powerpoint/2010/main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81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2181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181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181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181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181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218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21811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8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218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218115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8114" grpId="0" animBg="1"/>
    </p:bld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IMG_8040.JPG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791" b="15568"/>
          <a:stretch/>
        </p:blipFill>
        <p:spPr>
          <a:xfrm>
            <a:off x="-152400" y="152400"/>
            <a:ext cx="9453550" cy="64769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8287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546" name="Rectangle 1"/>
          <p:cNvSpPr>
            <a:spLocks noChangeArrowheads="1"/>
          </p:cNvSpPr>
          <p:nvPr/>
        </p:nvSpPr>
        <p:spPr bwMode="auto">
          <a:xfrm>
            <a:off x="152400" y="2514600"/>
            <a:ext cx="8978900" cy="25860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hangingPunct="0"/>
            <a:r>
              <a:rPr lang="en-US" sz="3600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Endovascular Treatment of Tandem </a:t>
            </a:r>
            <a:r>
              <a:rPr lang="en-US" sz="3600" kern="0" dirty="0" err="1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Extracranial</a:t>
            </a:r>
            <a:r>
              <a:rPr lang="en-US" sz="3600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/Intracranial Anterior Circulation Occlusions</a:t>
            </a:r>
          </a:p>
          <a:p>
            <a:pPr defTabSz="914400" hangingPunct="0"/>
            <a:endParaRPr lang="en-US" kern="0" dirty="0">
              <a:solidFill>
                <a:srgbClr val="FFFFFF"/>
              </a:solidFill>
              <a:latin typeface="Times New Roman" charset="0"/>
              <a:ea typeface="Times New Roman"/>
              <a:cs typeface="Times New Roman" charset="0"/>
              <a:sym typeface="Times New Roman"/>
            </a:endParaRPr>
          </a:p>
          <a:p>
            <a:pPr defTabSz="914400" hangingPunct="0"/>
            <a:r>
              <a:rPr lang="en-US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Preliminary Single-Center Experience</a:t>
            </a:r>
          </a:p>
          <a:p>
            <a:pPr defTabSz="914400" hangingPunct="0"/>
            <a:r>
              <a:rPr lang="en-US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Malik et al Stroke. 2011;   42:  1653-1657 </a:t>
            </a:r>
          </a:p>
        </p:txBody>
      </p:sp>
      <p:pic>
        <p:nvPicPr>
          <p:cNvPr id="108547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28600"/>
            <a:ext cx="9144000" cy="1838325"/>
          </a:xfrm>
          <a:prstGeom prst="rect">
            <a:avLst/>
          </a:prstGeom>
          <a:noFill/>
          <a:ln w="9363">
            <a:solidFill>
              <a:srgbClr val="3333CC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73539641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570" name="Rectangle 1"/>
          <p:cNvSpPr>
            <a:spLocks noChangeArrowheads="1"/>
          </p:cNvSpPr>
          <p:nvPr/>
        </p:nvSpPr>
        <p:spPr bwMode="auto">
          <a:xfrm>
            <a:off x="380062" y="2741726"/>
            <a:ext cx="8077200" cy="31085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marL="457200" indent="-457200" defTabSz="914400" hangingPunct="0">
              <a:buFont typeface="Wingdings" charset="0"/>
              <a:buChar char="§"/>
            </a:pPr>
            <a:r>
              <a:rPr lang="en-US" sz="2800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77 patients with tandem occlusions (ICA+MCA)</a:t>
            </a:r>
          </a:p>
          <a:p>
            <a:pPr marL="457200" indent="-457200" defTabSz="914400" hangingPunct="0">
              <a:buFont typeface="Wingdings" charset="0"/>
              <a:buChar char="§"/>
            </a:pPr>
            <a:r>
              <a:rPr lang="en-US" sz="2800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Recanalization occurred in 58 cases (75.3%) </a:t>
            </a:r>
          </a:p>
          <a:p>
            <a:pPr marL="457200" indent="-457200" defTabSz="914400" hangingPunct="0">
              <a:buFont typeface="Wingdings" charset="0"/>
              <a:buChar char="§"/>
            </a:pPr>
            <a:r>
              <a:rPr lang="en-US" sz="2800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In 18 of 77 patients (23.4%), proximal recanalization resulted in resolution of the MCA occlusion (flow is the best </a:t>
            </a:r>
            <a:r>
              <a:rPr lang="en-US" sz="2800" kern="0" dirty="0" err="1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thrombolitic</a:t>
            </a:r>
            <a:r>
              <a:rPr lang="en-US" sz="2800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)</a:t>
            </a:r>
          </a:p>
          <a:p>
            <a:pPr marL="457200" indent="-457200" defTabSz="914400" hangingPunct="0">
              <a:buFont typeface="Wingdings" charset="0"/>
              <a:buChar char="§"/>
            </a:pPr>
            <a:r>
              <a:rPr lang="en-US" sz="2800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Good clinical outcome (</a:t>
            </a:r>
            <a:r>
              <a:rPr lang="en-US" sz="2800" kern="0" dirty="0" err="1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mRS</a:t>
            </a:r>
            <a:r>
              <a:rPr lang="en-US" sz="2800" kern="0" dirty="0">
                <a:solidFill>
                  <a:srgbClr val="FFFFFF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 &lt;2) was achieved in 32 patients (41.6%). </a:t>
            </a:r>
          </a:p>
        </p:txBody>
      </p:sp>
      <p:sp>
        <p:nvSpPr>
          <p:cNvPr id="109571" name="Rectangle 2"/>
          <p:cNvSpPr>
            <a:spLocks noChangeArrowheads="1"/>
          </p:cNvSpPr>
          <p:nvPr/>
        </p:nvSpPr>
        <p:spPr bwMode="auto">
          <a:xfrm>
            <a:off x="203200" y="6218140"/>
            <a:ext cx="8632825" cy="400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defTabSz="914400" hangingPunct="0"/>
            <a:r>
              <a:rPr lang="en-US" sz="2000" kern="0" dirty="0">
                <a:solidFill>
                  <a:srgbClr val="FFFF00"/>
                </a:solidFill>
                <a:latin typeface="Times New Roman" charset="0"/>
                <a:ea typeface="Times New Roman"/>
                <a:cs typeface="Times New Roman" charset="0"/>
                <a:sym typeface="Times New Roman"/>
              </a:rPr>
              <a:t>Malik et al Stroke. 2011;   42:  1653-1657 </a:t>
            </a:r>
          </a:p>
        </p:txBody>
      </p:sp>
      <p:pic>
        <p:nvPicPr>
          <p:cNvPr id="10957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" y="200025"/>
            <a:ext cx="8645525" cy="1752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blurRad="63500" dist="38099" dir="2700000" algn="ctr" rotWithShape="0">
                    <a:schemeClr val="bg2">
                      <a:alpha val="74998"/>
                    </a:schemeClr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07834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0957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95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095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9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09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095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0" name="Shape 990"/>
          <p:cNvSpPr/>
          <p:nvPr/>
        </p:nvSpPr>
        <p:spPr>
          <a:xfrm>
            <a:off x="76200" y="2572700"/>
            <a:ext cx="8991600" cy="3319151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 anchor="ctr">
            <a:spAutoFit/>
          </a:bodyPr>
          <a:lstStyle/>
          <a:p>
            <a:pPr hangingPunct="0">
              <a:spcBef>
                <a:spcPts val="800"/>
              </a:spcBef>
              <a:defRPr sz="3200">
                <a:solidFill>
                  <a:srgbClr val="8F8F8F">
                    <a:lumOff val="44000"/>
                  </a:srgbClr>
                </a:solidFill>
              </a:defRPr>
            </a:pPr>
            <a:r>
              <a:rPr sz="4000" kern="0">
                <a:solidFill>
                  <a:srgbClr val="FFC000"/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Endovascular treatment of tandem vascular occlusions in acute ischemic stroke </a:t>
            </a:r>
          </a:p>
          <a:p>
            <a:pPr hangingPunct="0">
              <a:spcBef>
                <a:spcPts val="800"/>
              </a:spcBef>
              <a:defRPr sz="3200">
                <a:solidFill>
                  <a:srgbClr val="8F8F8F">
                    <a:lumOff val="44000"/>
                  </a:srgbClr>
                </a:solidFill>
              </a:defRPr>
            </a:pPr>
            <a:endParaRPr sz="4000" kern="0">
              <a:solidFill>
                <a:srgbClr val="FFC000"/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hangingPunct="0">
              <a:spcBef>
                <a:spcPts val="800"/>
              </a:spcBef>
              <a:defRPr sz="3200">
                <a:solidFill>
                  <a:srgbClr val="8F8F8F">
                    <a:lumOff val="44000"/>
                  </a:srgbClr>
                </a:solidFill>
              </a:defRPr>
            </a:pPr>
            <a:r>
              <a:rPr sz="2000" ker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Puri AS, Kühn AL, Kwon HJ, Khan M, Hou SY, Lin E, Chueh J, van der Bom IM, Dabus G, </a:t>
            </a:r>
            <a:r>
              <a:rPr sz="2000" b="1" ker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Linfante I</a:t>
            </a:r>
            <a:r>
              <a:rPr sz="2000" ker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, Gounis MJ, Wakhloo AK. </a:t>
            </a:r>
          </a:p>
          <a:p>
            <a:pPr hangingPunct="0">
              <a:spcBef>
                <a:spcPts val="800"/>
              </a:spcBef>
              <a:defRPr sz="3200">
                <a:solidFill>
                  <a:srgbClr val="8F8F8F">
                    <a:lumOff val="44000"/>
                  </a:srgbClr>
                </a:solidFill>
              </a:defRPr>
            </a:pPr>
            <a:endParaRPr sz="2000" kern="0">
              <a:solidFill>
                <a:srgbClr val="8F8F8F">
                  <a:lumOff val="44000"/>
                </a:srgbClr>
              </a:solidFill>
              <a:latin typeface="Times New Roman"/>
              <a:ea typeface="Times New Roman"/>
              <a:cs typeface="Times New Roman"/>
              <a:sym typeface="Times New Roman"/>
            </a:endParaRPr>
          </a:p>
          <a:p>
            <a:pPr hangingPunct="0">
              <a:spcBef>
                <a:spcPts val="800"/>
              </a:spcBef>
              <a:defRPr sz="3200">
                <a:solidFill>
                  <a:srgbClr val="8F8F8F">
                    <a:lumOff val="44000"/>
                  </a:srgbClr>
                </a:solidFill>
              </a:defRPr>
            </a:pPr>
            <a:r>
              <a:rPr sz="2000" kern="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rPr>
              <a:t>J Neurointerv Surg. 2014</a:t>
            </a:r>
          </a:p>
        </p:txBody>
      </p:sp>
      <p:pic>
        <p:nvPicPr>
          <p:cNvPr id="991" name="JNIS.png" descr="JNIS.gi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52400" y="479425"/>
            <a:ext cx="8839200" cy="1241425"/>
          </a:xfrm>
          <a:prstGeom prst="rect">
            <a:avLst/>
          </a:prstGeom>
          <a:ln w="12700">
            <a:miter lim="400000"/>
          </a:ln>
        </p:spPr>
      </p:pic>
      <p:sp>
        <p:nvSpPr>
          <p:cNvPr id="992" name="Shape 992"/>
          <p:cNvSpPr/>
          <p:nvPr/>
        </p:nvSpPr>
        <p:spPr>
          <a:xfrm>
            <a:off x="7924800" y="6416675"/>
            <a:ext cx="762000" cy="35066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45719" rIns="45719">
            <a:spAutoFit/>
          </a:bodyPr>
          <a:lstStyle>
            <a:lvl1pPr>
              <a:defRPr>
                <a:latin typeface="Arial"/>
                <a:ea typeface="Arial"/>
                <a:cs typeface="Arial"/>
                <a:sym typeface="Arial"/>
              </a:defRPr>
            </a:lvl1pPr>
          </a:lstStyle>
          <a:p>
            <a:pPr defTabSz="914400" hangingPunct="0">
              <a:defRPr sz="3200">
                <a:solidFill>
                  <a:srgbClr val="8F8F8F">
                    <a:lumOff val="44000"/>
                  </a:srgbClr>
                </a:solidFill>
                <a:latin typeface="Times New Roman"/>
                <a:ea typeface="Times New Roman"/>
                <a:cs typeface="Times New Roman"/>
                <a:sym typeface="Times New Roman"/>
              </a:defRPr>
            </a:pPr>
            <a:r>
              <a:rPr kern="0">
                <a:solidFill>
                  <a:srgbClr val="000000"/>
                </a:solidFill>
              </a:rPr>
              <a:t>85</a:t>
            </a:r>
          </a:p>
        </p:txBody>
      </p:sp>
    </p:spTree>
    <p:extLst>
      <p:ext uri="{BB962C8B-B14F-4D97-AF65-F5344CB8AC3E}">
        <p14:creationId xmlns:p14="http://schemas.microsoft.com/office/powerpoint/2010/main" val="700044700"/>
      </p:ext>
    </p:extLst>
  </p:cSld>
  <p:clrMapOvr>
    <a:masterClrMapping/>
  </p:clrMapOvr>
  <p:transition xmlns:p14="http://schemas.microsoft.com/office/powerpoint/2010/main" spd="slow"/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15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DejaVu Sans"/>
        <a:cs typeface="DejaVu Sans"/>
      </a:majorFont>
      <a:minorFont>
        <a:latin typeface="Times New Roman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Default">
  <a:themeElements>
    <a:clrScheme name="Default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00CC99"/>
      </a:accent1>
      <a:accent2>
        <a:srgbClr val="3333CC"/>
      </a:accent2>
      <a:accent3>
        <a:srgbClr val="8F8F8F"/>
      </a:accent3>
      <a:accent4>
        <a:srgbClr val="707070"/>
      </a:accent4>
      <a:accent5>
        <a:srgbClr val="AAE0C9"/>
      </a:accent5>
      <a:accent6>
        <a:srgbClr val="2E2EB9"/>
      </a:accent6>
      <a:hlink>
        <a:srgbClr val="0000FF"/>
      </a:hlink>
      <a:folHlink>
        <a:srgbClr val="FF00FF"/>
      </a:folHlink>
    </a:clrScheme>
    <a:fontScheme name="Default">
      <a:majorFont>
        <a:latin typeface="Helvetica"/>
        <a:ea typeface="Helvetica"/>
        <a:cs typeface="Helvetica"/>
      </a:majorFont>
      <a:minorFont>
        <a:latin typeface="Helvetica Neue"/>
        <a:ea typeface="Helvetica Neue"/>
        <a:cs typeface="Helvetica Neue"/>
      </a:minorFont>
    </a:fontScheme>
    <a:fmtScheme name="Default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0000" dir="5400000" rotWithShape="0">
              <a:srgbClr val="000000">
                <a:alpha val="38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3">
            <a:lumOff val="44000"/>
          </a:schemeClr>
        </a:solidFill>
        <a:ln w="25400" cap="flat">
          <a:solidFill>
            <a:schemeClr val="accent1"/>
          </a:solidFill>
          <a:prstDash val="solid"/>
          <a:bevel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bevel/>
        </a:ln>
        <a:effectLst>
          <a:outerShdw blurRad="38100" dist="20000" dir="5400000" rotWithShape="0">
            <a:srgbClr val="000000">
              <a:alpha val="38000"/>
            </a:srgbClr>
          </a:outerShdw>
        </a:effectLst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45719" tIns="45719" rIns="45719" bIns="45719" numCol="1" spcCol="38100" rtlCol="0" anchor="t">
        <a:spAutoFit/>
      </a:bodyPr>
      <a:lstStyle>
        <a:defPPr marL="0" marR="0" indent="0" algn="l" defTabSz="9144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Times New Roman"/>
            <a:ea typeface="Times New Roman"/>
            <a:cs typeface="Times New Roman"/>
            <a:sym typeface="Times New Roman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3.xml><?xml version="1.0" encoding="utf-8"?>
<a:theme xmlns:a="http://schemas.openxmlformats.org/drawingml/2006/main" name="16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DejaVu Sans"/>
        <a:cs typeface="DejaVu Sans"/>
      </a:majorFont>
      <a:minorFont>
        <a:latin typeface="Times New Roman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4.xml><?xml version="1.0" encoding="utf-8"?>
<a:theme xmlns:a="http://schemas.openxmlformats.org/drawingml/2006/main" name="17_Office Theme">
  <a:themeElements>
    <a:clrScheme name="Office Theme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 Theme">
      <a:majorFont>
        <a:latin typeface="Times New Roman"/>
        <a:ea typeface="DejaVu Sans"/>
        <a:cs typeface="DejaVu Sans"/>
      </a:majorFont>
      <a:minorFont>
        <a:latin typeface="Times New Roman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00B8FF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4572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>
            <a:srgbClr val="000000"/>
          </a:buClr>
          <a:buSzPct val="100000"/>
          <a:buFont typeface="Times New Roman" pitchFamily="16" charset="0"/>
          <a:buNone/>
          <a:tabLst/>
          <a:defRPr kumimoji="0" lang="en-GB" sz="1800" b="0" i="0" u="none" strike="noStrike" cap="none" normalizeH="0" baseline="0" smtClean="0">
            <a:ln>
              <a:noFill/>
            </a:ln>
            <a:solidFill>
              <a:schemeClr val="bg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70</TotalTime>
  <Words>1495</Words>
  <Application>Microsoft Macintosh PowerPoint</Application>
  <PresentationFormat>On-screen Show (4:3)</PresentationFormat>
  <Paragraphs>243</Paragraphs>
  <Slides>66</Slides>
  <Notes>15</Notes>
  <HiddenSlides>0</HiddenSlides>
  <MMClips>0</MMClips>
  <ScaleCrop>false</ScaleCrop>
  <HeadingPairs>
    <vt:vector size="4" baseType="variant">
      <vt:variant>
        <vt:lpstr>Theme</vt:lpstr>
      </vt:variant>
      <vt:variant>
        <vt:i4>4</vt:i4>
      </vt:variant>
      <vt:variant>
        <vt:lpstr>Slide Titles</vt:lpstr>
      </vt:variant>
      <vt:variant>
        <vt:i4>66</vt:i4>
      </vt:variant>
    </vt:vector>
  </HeadingPairs>
  <TitlesOfParts>
    <vt:vector size="70" baseType="lpstr">
      <vt:lpstr>15_Office Theme</vt:lpstr>
      <vt:lpstr>Default</vt:lpstr>
      <vt:lpstr>16_Office Theme</vt:lpstr>
      <vt:lpstr>17_Office Theme</vt:lpstr>
      <vt:lpstr>PowerPoint Presentation</vt:lpstr>
      <vt:lpstr>Disclosures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Tandem Lesions</vt:lpstr>
      <vt:lpstr>Tandem ICA plus MCA Occlusions</vt:lpstr>
      <vt:lpstr>PowerPoint Presentation</vt:lpstr>
      <vt:lpstr>Acute ICA Angioplasty and Stenting with a Tandem MCA occlusion  </vt:lpstr>
      <vt:lpstr>Patient</vt:lpstr>
      <vt:lpstr>PowerPoint Presentation</vt:lpstr>
      <vt:lpstr>PowerPoint Presentation</vt:lpstr>
      <vt:lpstr>Tandem ICA plus MCA Occlusions: How I do 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Tandem ICA plus MCA Occlusions: How I do it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Failed Thrombectomy in Tandem MCA occlusion:  </vt:lpstr>
      <vt:lpstr>PowerPoint Presentation</vt:lpstr>
      <vt:lpstr>PowerPoint Presentation</vt:lpstr>
      <vt:lpstr>PowerPoint Presentation</vt:lpstr>
      <vt:lpstr>PowerPoint Presentation</vt:lpstr>
      <vt:lpstr>Tandem ICA plus MCA Failed Thrombectomy</vt:lpstr>
      <vt:lpstr>PowerPoint Presentation</vt:lpstr>
      <vt:lpstr>PowerPoint Presentation</vt:lpstr>
      <vt:lpstr>PowerPoint Presentation</vt:lpstr>
      <vt:lpstr>ICA Dissections</vt:lpstr>
      <vt:lpstr>PowerPoint Presentation</vt:lpstr>
      <vt:lpstr>PowerPoint Presentation</vt:lpstr>
      <vt:lpstr>PowerPoint Presentation</vt:lpstr>
      <vt:lpstr>ICA Dissection plus MCA occlusion: How I do it</vt:lpstr>
      <vt:lpstr>PowerPoint Presentation</vt:lpstr>
      <vt:lpstr>PowerPoint Presentation</vt:lpstr>
      <vt:lpstr>PowerPoint Presentation</vt:lpstr>
      <vt:lpstr>PowerPoint Presentation</vt:lpstr>
      <vt:lpstr>ICA Dissections</vt:lpstr>
      <vt:lpstr>ICA Dissections</vt:lpstr>
      <vt:lpstr>Dual Anti-Platelet Regimen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Radiology Associates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Italo Linfante</dc:creator>
  <cp:lastModifiedBy>Italo Linfante</cp:lastModifiedBy>
  <cp:revision>13</cp:revision>
  <dcterms:created xsi:type="dcterms:W3CDTF">2019-08-26T21:45:59Z</dcterms:created>
  <dcterms:modified xsi:type="dcterms:W3CDTF">2019-08-27T14:59:31Z</dcterms:modified>
</cp:coreProperties>
</file>